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0" r:id="rId1"/>
  </p:sldMasterIdLst>
  <p:notesMasterIdLst>
    <p:notesMasterId r:id="rId32"/>
  </p:notesMasterIdLst>
  <p:handoutMasterIdLst>
    <p:handoutMasterId r:id="rId33"/>
  </p:handoutMasterIdLst>
  <p:sldIdLst>
    <p:sldId id="256" r:id="rId2"/>
    <p:sldId id="296" r:id="rId3"/>
    <p:sldId id="294" r:id="rId4"/>
    <p:sldId id="288" r:id="rId5"/>
    <p:sldId id="293" r:id="rId6"/>
    <p:sldId id="258" r:id="rId7"/>
    <p:sldId id="260" r:id="rId8"/>
    <p:sldId id="262" r:id="rId9"/>
    <p:sldId id="289" r:id="rId10"/>
    <p:sldId id="266" r:id="rId11"/>
    <p:sldId id="286" r:id="rId12"/>
    <p:sldId id="282" r:id="rId13"/>
    <p:sldId id="283" r:id="rId14"/>
    <p:sldId id="267" r:id="rId15"/>
    <p:sldId id="287" r:id="rId16"/>
    <p:sldId id="292" r:id="rId17"/>
    <p:sldId id="295" r:id="rId18"/>
    <p:sldId id="268" r:id="rId19"/>
    <p:sldId id="271" r:id="rId20"/>
    <p:sldId id="290" r:id="rId21"/>
    <p:sldId id="291" r:id="rId22"/>
    <p:sldId id="274" r:id="rId23"/>
    <p:sldId id="275" r:id="rId24"/>
    <p:sldId id="276" r:id="rId25"/>
    <p:sldId id="277" r:id="rId26"/>
    <p:sldId id="278" r:id="rId27"/>
    <p:sldId id="279" r:id="rId28"/>
    <p:sldId id="280" r:id="rId29"/>
    <p:sldId id="281" r:id="rId30"/>
    <p:sldId id="273" r:id="rId31"/>
  </p:sldIdLst>
  <p:sldSz cx="12192000" cy="6858000"/>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5423" autoAdjust="0"/>
    <p:restoredTop sz="62696" autoAdjust="0"/>
  </p:normalViewPr>
  <p:slideViewPr>
    <p:cSldViewPr snapToGrid="0">
      <p:cViewPr varScale="1">
        <p:scale>
          <a:sx n="51" d="100"/>
          <a:sy n="51" d="100"/>
        </p:scale>
        <p:origin x="965"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38"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浩 青木" userId="df3fffb047111449" providerId="LiveId" clId="{12E5B40C-D750-4889-ADCA-4186004A9676}"/>
    <pc:docChg chg="modSld">
      <pc:chgData name="浩 青木" userId="df3fffb047111449" providerId="LiveId" clId="{12E5B40C-D750-4889-ADCA-4186004A9676}" dt="2026-10-22T07:24:00.812" v="107" actId="113"/>
      <pc:docMkLst>
        <pc:docMk/>
      </pc:docMkLst>
      <pc:sldChg chg="modSp mod">
        <pc:chgData name="浩 青木" userId="df3fffb047111449" providerId="LiveId" clId="{12E5B40C-D750-4889-ADCA-4186004A9676}" dt="2026-10-22T07:24:00.812" v="107" actId="113"/>
        <pc:sldMkLst>
          <pc:docMk/>
          <pc:sldMk cId="2037527523" sldId="267"/>
        </pc:sldMkLst>
        <pc:spChg chg="mod">
          <ac:chgData name="浩 青木" userId="df3fffb047111449" providerId="LiveId" clId="{12E5B40C-D750-4889-ADCA-4186004A9676}" dt="2026-10-22T07:24:00.812" v="107" actId="113"/>
          <ac:spMkLst>
            <pc:docMk/>
            <pc:sldMk cId="2037527523" sldId="267"/>
            <ac:spMk id="3" creationId="{5E56E558-C867-6613-AABD-ED70B168200A}"/>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ADAFAD5D-FD06-38BD-EBCD-50E9C181E478}"/>
              </a:ext>
            </a:extLst>
          </p:cNvPr>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C47E5AA7-0D3B-986F-3BB4-D424EE1EFE54}"/>
              </a:ext>
            </a:extLst>
          </p:cNvPr>
          <p:cNvSpPr>
            <a:spLocks noGrp="1"/>
          </p:cNvSpPr>
          <p:nvPr>
            <p:ph type="dt" sz="quarter" idx="1"/>
          </p:nvPr>
        </p:nvSpPr>
        <p:spPr>
          <a:xfrm>
            <a:off x="3856038" y="0"/>
            <a:ext cx="2949575" cy="498475"/>
          </a:xfrm>
          <a:prstGeom prst="rect">
            <a:avLst/>
          </a:prstGeom>
        </p:spPr>
        <p:txBody>
          <a:bodyPr vert="horz" lIns="91440" tIns="45720" rIns="91440" bIns="45720" rtlCol="0"/>
          <a:lstStyle>
            <a:lvl1pPr algn="r">
              <a:defRPr sz="1200"/>
            </a:lvl1pPr>
          </a:lstStyle>
          <a:p>
            <a:fld id="{F7233EAD-177B-4186-B562-08F5256F056F}" type="datetimeFigureOut">
              <a:rPr kumimoji="1" lang="ja-JP" altLang="en-US" smtClean="0"/>
              <a:t>2026/10/22</a:t>
            </a:fld>
            <a:endParaRPr kumimoji="1" lang="ja-JP" altLang="en-US"/>
          </a:p>
        </p:txBody>
      </p:sp>
      <p:sp>
        <p:nvSpPr>
          <p:cNvPr id="4" name="フッター プレースホルダー 3">
            <a:extLst>
              <a:ext uri="{FF2B5EF4-FFF2-40B4-BE49-F238E27FC236}">
                <a16:creationId xmlns:a16="http://schemas.microsoft.com/office/drawing/2014/main" id="{477C7BA3-2E2B-768B-055A-5751B869233F}"/>
              </a:ext>
            </a:extLst>
          </p:cNvPr>
          <p:cNvSpPr>
            <a:spLocks noGrp="1"/>
          </p:cNvSpPr>
          <p:nvPr>
            <p:ph type="ftr" sz="quarter" idx="2"/>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00AEB4B6-B9DC-BF61-4D90-9404E0252ADF}"/>
              </a:ext>
            </a:extLst>
          </p:cNvPr>
          <p:cNvSpPr>
            <a:spLocks noGrp="1"/>
          </p:cNvSpPr>
          <p:nvPr>
            <p:ph type="sldNum" sz="quarter" idx="3"/>
          </p:nvPr>
        </p:nvSpPr>
        <p:spPr>
          <a:xfrm>
            <a:off x="3856038" y="9440863"/>
            <a:ext cx="2949575" cy="498475"/>
          </a:xfrm>
          <a:prstGeom prst="rect">
            <a:avLst/>
          </a:prstGeom>
        </p:spPr>
        <p:txBody>
          <a:bodyPr vert="horz" lIns="91440" tIns="45720" rIns="91440" bIns="45720" rtlCol="0" anchor="b"/>
          <a:lstStyle>
            <a:lvl1pPr algn="r">
              <a:defRPr sz="1200"/>
            </a:lvl1pPr>
          </a:lstStyle>
          <a:p>
            <a:fld id="{3ECAC852-E7F2-4187-9A50-6BDCB60F8261}" type="slidenum">
              <a:rPr kumimoji="1" lang="ja-JP" altLang="en-US" smtClean="0"/>
              <a:t>‹#›</a:t>
            </a:fld>
            <a:endParaRPr kumimoji="1" lang="ja-JP" altLang="en-US"/>
          </a:p>
        </p:txBody>
      </p:sp>
    </p:spTree>
    <p:extLst>
      <p:ext uri="{BB962C8B-B14F-4D97-AF65-F5344CB8AC3E}">
        <p14:creationId xmlns:p14="http://schemas.microsoft.com/office/powerpoint/2010/main" val="1552859826"/>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38" y="0"/>
            <a:ext cx="2949575" cy="498475"/>
          </a:xfrm>
          <a:prstGeom prst="rect">
            <a:avLst/>
          </a:prstGeom>
        </p:spPr>
        <p:txBody>
          <a:bodyPr vert="horz" lIns="91440" tIns="45720" rIns="91440" bIns="45720" rtlCol="0"/>
          <a:lstStyle>
            <a:lvl1pPr algn="r">
              <a:defRPr sz="1200"/>
            </a:lvl1pPr>
          </a:lstStyle>
          <a:p>
            <a:fld id="{17BB7C0B-916E-412C-86FF-8A906243A303}" type="datetimeFigureOut">
              <a:rPr kumimoji="1" lang="ja-JP" altLang="en-US" smtClean="0"/>
              <a:t>2026/10/22</a:t>
            </a:fld>
            <a:endParaRPr kumimoji="1" lang="ja-JP" altLang="en-US"/>
          </a:p>
        </p:txBody>
      </p:sp>
      <p:sp>
        <p:nvSpPr>
          <p:cNvPr id="4" name="スライド イメージ プレースホルダー 3"/>
          <p:cNvSpPr>
            <a:spLocks noGrp="1" noRot="1" noChangeAspect="1"/>
          </p:cNvSpPr>
          <p:nvPr>
            <p:ph type="sldImg" idx="2"/>
          </p:nvPr>
        </p:nvSpPr>
        <p:spPr>
          <a:xfrm>
            <a:off x="422275" y="1243013"/>
            <a:ext cx="5962650"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1038" y="4783138"/>
            <a:ext cx="5445125" cy="3913187"/>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38" y="9440863"/>
            <a:ext cx="2949575" cy="498475"/>
          </a:xfrm>
          <a:prstGeom prst="rect">
            <a:avLst/>
          </a:prstGeom>
        </p:spPr>
        <p:txBody>
          <a:bodyPr vert="horz" lIns="91440" tIns="45720" rIns="91440" bIns="45720" rtlCol="0" anchor="b"/>
          <a:lstStyle>
            <a:lvl1pPr algn="r">
              <a:defRPr sz="1200"/>
            </a:lvl1pPr>
          </a:lstStyle>
          <a:p>
            <a:fld id="{75BE6E32-434B-4EF9-A5CC-60B161ACF56C}" type="slidenum">
              <a:rPr kumimoji="1" lang="ja-JP" altLang="en-US" smtClean="0"/>
              <a:t>‹#›</a:t>
            </a:fld>
            <a:endParaRPr kumimoji="1" lang="ja-JP" altLang="en-US"/>
          </a:p>
        </p:txBody>
      </p:sp>
    </p:spTree>
    <p:extLst>
      <p:ext uri="{BB962C8B-B14F-4D97-AF65-F5344CB8AC3E}">
        <p14:creationId xmlns:p14="http://schemas.microsoft.com/office/powerpoint/2010/main" val="2396874037"/>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kern="1200" dirty="0">
                <a:solidFill>
                  <a:schemeClr val="tx1"/>
                </a:solidFill>
                <a:effectLst/>
                <a:latin typeface="+mn-lt"/>
                <a:ea typeface="+mn-ea"/>
                <a:cs typeface="+mn-cs"/>
              </a:rPr>
              <a:t>みなさま、</a:t>
            </a:r>
            <a:r>
              <a:rPr kumimoji="1" lang="ja-JP" altLang="ja-JP" sz="1200" kern="1200" dirty="0">
                <a:solidFill>
                  <a:schemeClr val="tx1"/>
                </a:solidFill>
                <a:effectLst/>
                <a:latin typeface="+mn-lt"/>
                <a:ea typeface="+mn-ea"/>
                <a:cs typeface="+mn-cs"/>
              </a:rPr>
              <a:t>こんにちは</a:t>
            </a:r>
          </a:p>
          <a:p>
            <a:r>
              <a:rPr kumimoji="1" lang="ja-JP" altLang="en-US" sz="1200" kern="1200" dirty="0">
                <a:solidFill>
                  <a:schemeClr val="tx1"/>
                </a:solidFill>
                <a:effectLst/>
                <a:latin typeface="+mn-lt"/>
                <a:ea typeface="+mn-ea"/>
                <a:cs typeface="+mn-cs"/>
              </a:rPr>
              <a:t>只今、</a:t>
            </a:r>
            <a:r>
              <a:rPr kumimoji="1" lang="ja-JP" altLang="ja-JP" sz="1200" kern="1200" dirty="0">
                <a:solidFill>
                  <a:schemeClr val="tx1"/>
                </a:solidFill>
                <a:effectLst/>
                <a:latin typeface="+mn-lt"/>
                <a:ea typeface="+mn-ea"/>
                <a:cs typeface="+mn-cs"/>
              </a:rPr>
              <a:t>ご紹介を賜りました、一般財団法人日本消防設備安全センターの青木と申します</a:t>
            </a:r>
            <a:endParaRPr kumimoji="1" lang="en-US" altLang="ja-JP" sz="1200" kern="1200" dirty="0">
              <a:solidFill>
                <a:schemeClr val="tx1"/>
              </a:solidFill>
              <a:effectLst/>
              <a:latin typeface="+mn-lt"/>
              <a:ea typeface="+mn-ea"/>
              <a:cs typeface="+mn-cs"/>
            </a:endParaRPr>
          </a:p>
          <a:p>
            <a:r>
              <a:rPr kumimoji="1" lang="ja-JP" altLang="en-US" sz="1200" kern="1200" dirty="0">
                <a:solidFill>
                  <a:schemeClr val="tx1"/>
                </a:solidFill>
                <a:effectLst/>
                <a:latin typeface="+mn-lt"/>
                <a:ea typeface="+mn-ea"/>
                <a:cs typeface="+mn-cs"/>
              </a:rPr>
              <a:t>私は</a:t>
            </a:r>
            <a:r>
              <a:rPr kumimoji="1" lang="en-US" altLang="ja-JP" sz="1200" kern="1200" dirty="0">
                <a:solidFill>
                  <a:schemeClr val="tx1"/>
                </a:solidFill>
                <a:effectLst/>
                <a:latin typeface="+mn-lt"/>
                <a:ea typeface="+mn-ea"/>
                <a:cs typeface="+mn-cs"/>
              </a:rPr>
              <a:t>5</a:t>
            </a:r>
            <a:r>
              <a:rPr kumimoji="1" lang="ja-JP" altLang="en-US" sz="1200" kern="1200" dirty="0">
                <a:solidFill>
                  <a:schemeClr val="tx1"/>
                </a:solidFill>
                <a:effectLst/>
                <a:latin typeface="+mn-lt"/>
                <a:ea typeface="+mn-ea"/>
                <a:cs typeface="+mn-cs"/>
              </a:rPr>
              <a:t>年ほど前に定年を迎え、現在の当センターは第二の職場です</a:t>
            </a:r>
            <a:endParaRPr kumimoji="1" lang="en-US" altLang="ja-JP" sz="1200" kern="1200" dirty="0">
              <a:solidFill>
                <a:schemeClr val="tx1"/>
              </a:solidFill>
              <a:effectLst/>
              <a:latin typeface="+mn-lt"/>
              <a:ea typeface="+mn-ea"/>
              <a:cs typeface="+mn-cs"/>
            </a:endParaRPr>
          </a:p>
          <a:p>
            <a:r>
              <a:rPr kumimoji="1" lang="ja-JP" altLang="en-US" sz="1200" kern="1200" dirty="0">
                <a:solidFill>
                  <a:schemeClr val="tx1"/>
                </a:solidFill>
                <a:effectLst/>
                <a:latin typeface="+mn-lt"/>
                <a:ea typeface="+mn-ea"/>
                <a:cs typeface="+mn-cs"/>
              </a:rPr>
              <a:t>前職は、東京消防庁で主に建築や消防設備等などの火災予防に関する仕事をしておりました</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 </a:t>
            </a:r>
            <a:endParaRPr kumimoji="1" lang="ja-JP" altLang="ja-JP" sz="1200" kern="1200" dirty="0">
              <a:solidFill>
                <a:schemeClr val="tx1"/>
              </a:solidFill>
              <a:effectLst/>
              <a:latin typeface="+mn-lt"/>
              <a:ea typeface="+mn-ea"/>
              <a:cs typeface="+mn-cs"/>
            </a:endParaRPr>
          </a:p>
          <a:p>
            <a:r>
              <a:rPr kumimoji="1" lang="ja-JP" altLang="en-US" sz="1200" kern="1200" dirty="0">
                <a:solidFill>
                  <a:schemeClr val="tx1"/>
                </a:solidFill>
                <a:effectLst/>
                <a:latin typeface="+mn-lt"/>
                <a:ea typeface="+mn-ea"/>
                <a:cs typeface="+mn-cs"/>
              </a:rPr>
              <a:t>さて、</a:t>
            </a:r>
            <a:r>
              <a:rPr kumimoji="1" lang="ja-JP" altLang="ja-JP" sz="1200" kern="1200" dirty="0">
                <a:solidFill>
                  <a:schemeClr val="tx1"/>
                </a:solidFill>
                <a:effectLst/>
                <a:latin typeface="+mn-lt"/>
                <a:ea typeface="+mn-ea"/>
                <a:cs typeface="+mn-cs"/>
              </a:rPr>
              <a:t>本日の講演にあたり、静岡ライオンズクラブ様のホームページを拝見</a:t>
            </a:r>
            <a:r>
              <a:rPr kumimoji="1" lang="ja-JP" altLang="en-US" sz="1200" kern="1200" dirty="0">
                <a:solidFill>
                  <a:schemeClr val="tx1"/>
                </a:solidFill>
                <a:effectLst/>
                <a:latin typeface="+mn-lt"/>
                <a:ea typeface="+mn-ea"/>
                <a:cs typeface="+mn-cs"/>
              </a:rPr>
              <a:t>させていただき</a:t>
            </a:r>
            <a:r>
              <a:rPr kumimoji="1" lang="ja-JP" altLang="ja-JP" sz="1200" kern="1200" dirty="0">
                <a:solidFill>
                  <a:schemeClr val="tx1"/>
                </a:solidFill>
                <a:effectLst/>
                <a:latin typeface="+mn-lt"/>
                <a:ea typeface="+mn-ea"/>
                <a:cs typeface="+mn-cs"/>
              </a:rPr>
              <a:t>ました</a:t>
            </a:r>
          </a:p>
          <a:p>
            <a:r>
              <a:rPr kumimoji="1" lang="ja-JP" altLang="ja-JP" sz="1200" kern="1200" dirty="0">
                <a:solidFill>
                  <a:schemeClr val="tx1"/>
                </a:solidFill>
                <a:effectLst/>
                <a:latin typeface="+mn-lt"/>
                <a:ea typeface="+mn-ea"/>
                <a:cs typeface="+mn-cs"/>
              </a:rPr>
              <a:t>来年には、なんと創設</a:t>
            </a:r>
            <a:r>
              <a:rPr kumimoji="1" lang="en-US" altLang="ja-JP" sz="1200" kern="1200" dirty="0">
                <a:solidFill>
                  <a:schemeClr val="tx1"/>
                </a:solidFill>
                <a:effectLst/>
                <a:latin typeface="+mn-lt"/>
                <a:ea typeface="+mn-ea"/>
                <a:cs typeface="+mn-cs"/>
              </a:rPr>
              <a:t>70</a:t>
            </a:r>
            <a:r>
              <a:rPr kumimoji="1" lang="ja-JP" altLang="ja-JP" sz="1200" kern="1200" dirty="0">
                <a:solidFill>
                  <a:schemeClr val="tx1"/>
                </a:solidFill>
                <a:effectLst/>
                <a:latin typeface="+mn-lt"/>
                <a:ea typeface="+mn-ea"/>
                <a:cs typeface="+mn-cs"/>
              </a:rPr>
              <a:t>周年を迎えられるとのこと</a:t>
            </a:r>
            <a:r>
              <a:rPr kumimoji="1" lang="ja-JP" altLang="en-US" sz="1200" kern="1200" dirty="0">
                <a:solidFill>
                  <a:schemeClr val="tx1"/>
                </a:solidFill>
                <a:effectLst/>
                <a:latin typeface="+mn-lt"/>
                <a:ea typeface="+mn-ea"/>
                <a:cs typeface="+mn-cs"/>
              </a:rPr>
              <a:t>。おめでとうございます</a:t>
            </a:r>
            <a:endParaRPr kumimoji="1" lang="en-US" altLang="ja-JP" sz="1200" kern="1200" dirty="0">
              <a:solidFill>
                <a:schemeClr val="tx1"/>
              </a:solidFill>
              <a:effectLst/>
              <a:latin typeface="+mn-lt"/>
              <a:ea typeface="+mn-ea"/>
              <a:cs typeface="+mn-cs"/>
            </a:endParaRPr>
          </a:p>
          <a:p>
            <a:endParaRPr kumimoji="1" lang="ja-JP" altLang="ja-JP" sz="1200" kern="1200" dirty="0">
              <a:solidFill>
                <a:schemeClr val="tx1"/>
              </a:solidFill>
              <a:effectLst/>
              <a:latin typeface="+mn-lt"/>
              <a:ea typeface="+mn-ea"/>
              <a:cs typeface="+mn-cs"/>
            </a:endParaRPr>
          </a:p>
          <a:p>
            <a:r>
              <a:rPr kumimoji="1" lang="ja-JP" altLang="en-US" sz="1200" kern="1200" dirty="0">
                <a:solidFill>
                  <a:schemeClr val="tx1"/>
                </a:solidFill>
                <a:effectLst/>
                <a:latin typeface="+mn-lt"/>
                <a:ea typeface="+mn-ea"/>
                <a:cs typeface="+mn-cs"/>
              </a:rPr>
              <a:t>冒頭の杉山会長さまのご挨拶にもありましたが</a:t>
            </a:r>
            <a:endParaRPr kumimoji="1" lang="en-US" altLang="ja-JP" sz="1200" kern="1200" dirty="0">
              <a:solidFill>
                <a:schemeClr val="tx1"/>
              </a:solidFill>
              <a:effectLst/>
              <a:latin typeface="+mn-lt"/>
              <a:ea typeface="+mn-ea"/>
              <a:cs typeface="+mn-cs"/>
            </a:endParaRPr>
          </a:p>
          <a:p>
            <a:r>
              <a:rPr kumimoji="1" lang="ja-JP" altLang="en-US" sz="1200" kern="1200" dirty="0">
                <a:solidFill>
                  <a:schemeClr val="tx1"/>
                </a:solidFill>
                <a:effectLst/>
                <a:latin typeface="+mn-lt"/>
                <a:ea typeface="+mn-ea"/>
                <a:cs typeface="+mn-cs"/>
              </a:rPr>
              <a:t>創設から現在まで</a:t>
            </a:r>
            <a:r>
              <a:rPr kumimoji="1" lang="ja-JP" altLang="ja-JP" sz="1200" kern="1200" dirty="0">
                <a:solidFill>
                  <a:schemeClr val="tx1"/>
                </a:solidFill>
                <a:effectLst/>
                <a:latin typeface="+mn-lt"/>
                <a:ea typeface="+mn-ea"/>
                <a:cs typeface="+mn-cs"/>
              </a:rPr>
              <a:t>、地域や世界に目を向け、様々な課題の解決に向けた数々の公益的な取り組みを</a:t>
            </a:r>
          </a:p>
          <a:p>
            <a:r>
              <a:rPr kumimoji="1" lang="ja-JP" altLang="ja-JP" sz="1200" kern="1200" dirty="0">
                <a:solidFill>
                  <a:schemeClr val="tx1"/>
                </a:solidFill>
                <a:effectLst/>
                <a:latin typeface="+mn-lt"/>
                <a:ea typeface="+mn-ea"/>
                <a:cs typeface="+mn-cs"/>
              </a:rPr>
              <a:t>実践してこられたと</a:t>
            </a:r>
            <a:r>
              <a:rPr kumimoji="1" lang="ja-JP" altLang="en-US" sz="1200" kern="1200" dirty="0">
                <a:solidFill>
                  <a:schemeClr val="tx1"/>
                </a:solidFill>
                <a:effectLst/>
                <a:latin typeface="+mn-lt"/>
                <a:ea typeface="+mn-ea"/>
                <a:cs typeface="+mn-cs"/>
              </a:rPr>
              <a:t>のこと</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 </a:t>
            </a:r>
            <a:endParaRPr kumimoji="1" lang="ja-JP" altLang="ja-JP" sz="1200" kern="1200" dirty="0">
              <a:solidFill>
                <a:schemeClr val="tx1"/>
              </a:solidFill>
              <a:effectLst/>
              <a:latin typeface="+mn-lt"/>
              <a:ea typeface="+mn-ea"/>
              <a:cs typeface="+mn-cs"/>
            </a:endParaRPr>
          </a:p>
          <a:p>
            <a:r>
              <a:rPr kumimoji="1" lang="ja-JP" altLang="ja-JP" sz="1200" kern="1200" dirty="0">
                <a:solidFill>
                  <a:schemeClr val="tx1"/>
                </a:solidFill>
                <a:effectLst/>
                <a:latin typeface="+mn-lt"/>
                <a:ea typeface="+mn-ea"/>
                <a:cs typeface="+mn-cs"/>
              </a:rPr>
              <a:t>そのような歴史のある会に、本日こうしてお招きいただきお時間をいただいたことに</a:t>
            </a:r>
          </a:p>
          <a:p>
            <a:r>
              <a:rPr kumimoji="1" lang="ja-JP" altLang="ja-JP" sz="1200" kern="1200" dirty="0">
                <a:solidFill>
                  <a:schemeClr val="tx1"/>
                </a:solidFill>
                <a:effectLst/>
                <a:latin typeface="+mn-lt"/>
                <a:ea typeface="+mn-ea"/>
                <a:cs typeface="+mn-cs"/>
              </a:rPr>
              <a:t>まずもって心から感謝申し上げます</a:t>
            </a:r>
          </a:p>
          <a:p>
            <a:r>
              <a:rPr kumimoji="1" lang="en-US" altLang="ja-JP" sz="1200" kern="1200" dirty="0">
                <a:solidFill>
                  <a:schemeClr val="tx1"/>
                </a:solidFill>
                <a:effectLst/>
                <a:latin typeface="+mn-lt"/>
                <a:ea typeface="+mn-ea"/>
                <a:cs typeface="+mn-cs"/>
              </a:rPr>
              <a:t> </a:t>
            </a:r>
            <a:endParaRPr kumimoji="1" lang="ja-JP" altLang="ja-JP" sz="1200" kern="1200" dirty="0">
              <a:solidFill>
                <a:schemeClr val="tx1"/>
              </a:solidFill>
              <a:effectLst/>
              <a:latin typeface="+mn-lt"/>
              <a:ea typeface="+mn-ea"/>
              <a:cs typeface="+mn-cs"/>
            </a:endParaRPr>
          </a:p>
          <a:p>
            <a:r>
              <a:rPr kumimoji="1" lang="ja-JP" altLang="ja-JP" sz="1200" kern="1200" dirty="0">
                <a:solidFill>
                  <a:schemeClr val="tx1"/>
                </a:solidFill>
                <a:effectLst/>
                <a:latin typeface="+mn-lt"/>
                <a:ea typeface="+mn-ea"/>
                <a:cs typeface="+mn-cs"/>
              </a:rPr>
              <a:t>さて、本日は、日本のみならず世界各地で発生している深刻な災害…「林野火災」をテーマにお話をさせていただきます</a:t>
            </a:r>
          </a:p>
          <a:p>
            <a:r>
              <a:rPr kumimoji="1" lang="en-US" altLang="ja-JP" sz="1200" kern="1200" dirty="0">
                <a:solidFill>
                  <a:schemeClr val="tx1"/>
                </a:solidFill>
                <a:effectLst/>
                <a:latin typeface="+mn-lt"/>
                <a:ea typeface="+mn-ea"/>
                <a:cs typeface="+mn-cs"/>
              </a:rPr>
              <a:t> </a:t>
            </a:r>
            <a:endParaRPr kumimoji="1" lang="ja-JP" altLang="ja-JP" sz="1200" kern="1200" dirty="0">
              <a:solidFill>
                <a:schemeClr val="tx1"/>
              </a:solidFill>
              <a:effectLst/>
              <a:latin typeface="+mn-lt"/>
              <a:ea typeface="+mn-ea"/>
              <a:cs typeface="+mn-cs"/>
            </a:endParaRPr>
          </a:p>
          <a:p>
            <a:r>
              <a:rPr kumimoji="1" lang="ja-JP" altLang="ja-JP" sz="1200" kern="1200" dirty="0">
                <a:solidFill>
                  <a:schemeClr val="tx1"/>
                </a:solidFill>
                <a:effectLst/>
                <a:latin typeface="+mn-lt"/>
                <a:ea typeface="+mn-ea"/>
                <a:cs typeface="+mn-cs"/>
              </a:rPr>
              <a:t>私は、今から</a:t>
            </a:r>
            <a:r>
              <a:rPr kumimoji="1" lang="ja-JP" altLang="en-US" sz="1200" kern="1200" dirty="0">
                <a:solidFill>
                  <a:schemeClr val="tx1"/>
                </a:solidFill>
                <a:effectLst/>
                <a:latin typeface="+mn-lt"/>
                <a:ea typeface="+mn-ea"/>
                <a:cs typeface="+mn-cs"/>
              </a:rPr>
              <a:t>８</a:t>
            </a:r>
            <a:r>
              <a:rPr kumimoji="1" lang="ja-JP" altLang="ja-JP" sz="1200" kern="1200" dirty="0">
                <a:solidFill>
                  <a:schemeClr val="tx1"/>
                </a:solidFill>
                <a:effectLst/>
                <a:latin typeface="+mn-lt"/>
                <a:ea typeface="+mn-ea"/>
                <a:cs typeface="+mn-cs"/>
              </a:rPr>
              <a:t>年ほど前に、</a:t>
            </a:r>
            <a:r>
              <a:rPr kumimoji="1" lang="en-US" altLang="ja-JP" sz="1200" kern="1200" dirty="0">
                <a:solidFill>
                  <a:schemeClr val="tx1"/>
                </a:solidFill>
                <a:effectLst/>
                <a:latin typeface="+mn-lt"/>
                <a:ea typeface="+mn-ea"/>
                <a:cs typeface="+mn-cs"/>
              </a:rPr>
              <a:t>2</a:t>
            </a:r>
            <a:r>
              <a:rPr kumimoji="1" lang="ja-JP" altLang="ja-JP" sz="1200" kern="1200" dirty="0">
                <a:solidFill>
                  <a:schemeClr val="tx1"/>
                </a:solidFill>
                <a:effectLst/>
                <a:latin typeface="+mn-lt"/>
                <a:ea typeface="+mn-ea"/>
                <a:cs typeface="+mn-cs"/>
              </a:rPr>
              <a:t>年</a:t>
            </a:r>
            <a:r>
              <a:rPr kumimoji="1" lang="ja-JP" altLang="en-US" sz="1200" kern="1200" dirty="0">
                <a:solidFill>
                  <a:schemeClr val="tx1"/>
                </a:solidFill>
                <a:effectLst/>
                <a:latin typeface="+mn-lt"/>
                <a:ea typeface="+mn-ea"/>
                <a:cs typeface="+mn-cs"/>
              </a:rPr>
              <a:t>間ほど</a:t>
            </a:r>
            <a:r>
              <a:rPr kumimoji="1" lang="ja-JP" altLang="ja-JP" sz="1200" kern="1200" dirty="0">
                <a:solidFill>
                  <a:schemeClr val="tx1"/>
                </a:solidFill>
                <a:effectLst/>
                <a:latin typeface="+mn-lt"/>
                <a:ea typeface="+mn-ea"/>
                <a:cs typeface="+mn-cs"/>
              </a:rPr>
              <a:t>、東京都の西の方、</a:t>
            </a:r>
            <a:r>
              <a:rPr kumimoji="1" lang="ja-JP" altLang="en-US" sz="1200" kern="1200" dirty="0">
                <a:solidFill>
                  <a:schemeClr val="tx1"/>
                </a:solidFill>
                <a:effectLst/>
                <a:latin typeface="+mn-lt"/>
                <a:ea typeface="+mn-ea"/>
                <a:cs typeface="+mn-cs"/>
              </a:rPr>
              <a:t>高尾山や青梅など、</a:t>
            </a:r>
            <a:endParaRPr kumimoji="1" lang="en-US" altLang="ja-JP" sz="1200" kern="1200" dirty="0">
              <a:solidFill>
                <a:schemeClr val="tx1"/>
              </a:solidFill>
              <a:effectLst/>
              <a:latin typeface="+mn-lt"/>
              <a:ea typeface="+mn-ea"/>
              <a:cs typeface="+mn-cs"/>
            </a:endParaRPr>
          </a:p>
          <a:p>
            <a:r>
              <a:rPr kumimoji="1" lang="ja-JP" altLang="ja-JP" sz="1200" kern="1200" dirty="0">
                <a:solidFill>
                  <a:schemeClr val="tx1"/>
                </a:solidFill>
                <a:effectLst/>
                <a:latin typeface="+mn-lt"/>
                <a:ea typeface="+mn-ea"/>
                <a:cs typeface="+mn-cs"/>
              </a:rPr>
              <a:t>緑豊かな多摩地域</a:t>
            </a:r>
            <a:r>
              <a:rPr kumimoji="1" lang="ja-JP" altLang="en-US" sz="1200" kern="1200" dirty="0">
                <a:solidFill>
                  <a:schemeClr val="tx1"/>
                </a:solidFill>
                <a:effectLst/>
                <a:latin typeface="+mn-lt"/>
                <a:ea typeface="+mn-ea"/>
                <a:cs typeface="+mn-cs"/>
              </a:rPr>
              <a:t>において、</a:t>
            </a:r>
            <a:r>
              <a:rPr kumimoji="1" lang="ja-JP" altLang="ja-JP" sz="1200" kern="1200" dirty="0">
                <a:solidFill>
                  <a:schemeClr val="tx1"/>
                </a:solidFill>
                <a:effectLst/>
                <a:latin typeface="+mn-lt"/>
                <a:ea typeface="+mn-ea"/>
                <a:cs typeface="+mn-cs"/>
              </a:rPr>
              <a:t>方面本部長を務めていました</a:t>
            </a:r>
            <a:br>
              <a:rPr kumimoji="1" lang="en-US" altLang="ja-JP" sz="1200" kern="1200" dirty="0">
                <a:solidFill>
                  <a:schemeClr val="tx1"/>
                </a:solidFill>
                <a:effectLst/>
                <a:latin typeface="+mn-lt"/>
                <a:ea typeface="+mn-ea"/>
                <a:cs typeface="+mn-cs"/>
              </a:rPr>
            </a:br>
            <a:r>
              <a:rPr kumimoji="1" lang="ja-JP" altLang="ja-JP" sz="1200" kern="1200" dirty="0">
                <a:solidFill>
                  <a:schemeClr val="tx1"/>
                </a:solidFill>
                <a:effectLst/>
                <a:latin typeface="+mn-lt"/>
                <a:ea typeface="+mn-ea"/>
                <a:cs typeface="+mn-cs"/>
              </a:rPr>
              <a:t>その際に、年に何回か山奥で火災が発生し、実際に現場で消火活動の指揮をとったことがあります</a:t>
            </a:r>
          </a:p>
          <a:p>
            <a:r>
              <a:rPr kumimoji="1" lang="en-US" altLang="ja-JP" sz="1200" kern="1200" dirty="0">
                <a:solidFill>
                  <a:schemeClr val="tx1"/>
                </a:solidFill>
                <a:effectLst/>
                <a:latin typeface="+mn-lt"/>
                <a:ea typeface="+mn-ea"/>
                <a:cs typeface="+mn-cs"/>
              </a:rPr>
              <a:t> </a:t>
            </a:r>
            <a:endParaRPr kumimoji="1" lang="ja-JP" altLang="ja-JP" sz="1200" kern="1200" dirty="0">
              <a:solidFill>
                <a:schemeClr val="tx1"/>
              </a:solidFill>
              <a:effectLst/>
              <a:latin typeface="+mn-lt"/>
              <a:ea typeface="+mn-ea"/>
              <a:cs typeface="+mn-cs"/>
            </a:endParaRPr>
          </a:p>
          <a:p>
            <a:r>
              <a:rPr kumimoji="1" lang="ja-JP" altLang="ja-JP" sz="1200" kern="1200" dirty="0">
                <a:solidFill>
                  <a:schemeClr val="tx1"/>
                </a:solidFill>
                <a:effectLst/>
                <a:latin typeface="+mn-lt"/>
                <a:ea typeface="+mn-ea"/>
                <a:cs typeface="+mn-cs"/>
              </a:rPr>
              <a:t>本日は、そのような経験も踏まえ、林野火災の実状と教訓、そして対策についてお話をさせていただきます</a:t>
            </a:r>
          </a:p>
        </p:txBody>
      </p:sp>
    </p:spTree>
    <p:extLst>
      <p:ext uri="{BB962C8B-B14F-4D97-AF65-F5344CB8AC3E}">
        <p14:creationId xmlns:p14="http://schemas.microsoft.com/office/powerpoint/2010/main" val="26134711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lvl="0"/>
            <a:r>
              <a:rPr kumimoji="1" lang="ja-JP" altLang="en-US" sz="1200" b="0" u="none" strike="noStrike" kern="1200" dirty="0">
                <a:solidFill>
                  <a:schemeClr val="tx1"/>
                </a:solidFill>
                <a:effectLst/>
                <a:latin typeface="+mn-lt"/>
                <a:ea typeface="+mn-ea"/>
                <a:cs typeface="+mn-cs"/>
              </a:rPr>
              <a:t>とその前に、私が所属する日本消防設備安全センターについて、少しご説明させていただきます</a:t>
            </a:r>
            <a:endParaRPr kumimoji="1" lang="en-US" altLang="ja-JP" sz="1200" b="0" u="none" strike="noStrike" kern="1200" dirty="0">
              <a:solidFill>
                <a:schemeClr val="tx1"/>
              </a:solidFill>
              <a:effectLst/>
              <a:latin typeface="+mn-lt"/>
              <a:ea typeface="+mn-ea"/>
              <a:cs typeface="+mn-cs"/>
            </a:endParaRPr>
          </a:p>
          <a:p>
            <a:pPr lvl="0"/>
            <a:endParaRPr kumimoji="1" lang="en-US" altLang="ja-JP" sz="1200" b="0" u="none" strike="noStrike" kern="1200" dirty="0">
              <a:solidFill>
                <a:schemeClr val="tx1"/>
              </a:solidFill>
              <a:effectLst/>
              <a:latin typeface="+mn-lt"/>
              <a:ea typeface="+mn-ea"/>
              <a:cs typeface="+mn-cs"/>
            </a:endParaRPr>
          </a:p>
          <a:p>
            <a:pPr lvl="0"/>
            <a:r>
              <a:rPr kumimoji="1" lang="ja-JP" altLang="ja-JP" sz="1200" b="0" u="none" strike="noStrike" kern="1200" dirty="0">
                <a:solidFill>
                  <a:schemeClr val="tx1"/>
                </a:solidFill>
                <a:effectLst/>
                <a:latin typeface="+mn-lt"/>
                <a:ea typeface="+mn-ea"/>
                <a:cs typeface="+mn-cs"/>
              </a:rPr>
              <a:t>設立の目的</a:t>
            </a:r>
            <a:r>
              <a:rPr kumimoji="1" lang="ja-JP" altLang="en-US" sz="1200" b="0" u="none" strike="noStrike" kern="1200" dirty="0">
                <a:solidFill>
                  <a:schemeClr val="tx1"/>
                </a:solidFill>
                <a:effectLst/>
                <a:latin typeface="+mn-lt"/>
                <a:ea typeface="+mn-ea"/>
                <a:cs typeface="+mn-cs"/>
              </a:rPr>
              <a:t>は、</a:t>
            </a:r>
            <a:r>
              <a:rPr kumimoji="1" lang="ja-JP" altLang="ja-JP" sz="1200" b="0" u="none" strike="noStrike" kern="1200" dirty="0">
                <a:solidFill>
                  <a:schemeClr val="tx1"/>
                </a:solidFill>
                <a:effectLst/>
                <a:latin typeface="+mn-lt"/>
                <a:ea typeface="+mn-ea"/>
                <a:cs typeface="+mn-cs"/>
              </a:rPr>
              <a:t> 消防防災設備などの品質・性能を確保し、消防防災技術を向上させることで、安心・安全な社会の実現に寄与する</a:t>
            </a:r>
            <a:r>
              <a:rPr kumimoji="1" lang="ja-JP" altLang="en-US" sz="1200" b="0" u="none" strike="noStrike" kern="1200" dirty="0">
                <a:solidFill>
                  <a:schemeClr val="tx1"/>
                </a:solidFill>
                <a:effectLst/>
                <a:latin typeface="+mn-lt"/>
                <a:ea typeface="+mn-ea"/>
                <a:cs typeface="+mn-cs"/>
              </a:rPr>
              <a:t>とこととしています</a:t>
            </a:r>
            <a:endParaRPr kumimoji="1" lang="en-US" altLang="ja-JP" sz="1200" b="0" u="none" strike="noStrike" kern="1200" dirty="0">
              <a:solidFill>
                <a:schemeClr val="tx1"/>
              </a:solidFill>
              <a:effectLst/>
              <a:latin typeface="+mn-lt"/>
              <a:ea typeface="+mn-ea"/>
              <a:cs typeface="+mn-cs"/>
            </a:endParaRPr>
          </a:p>
          <a:p>
            <a:pPr lvl="0"/>
            <a:endParaRPr kumimoji="1" lang="en-US" altLang="ja-JP" sz="1200" b="0" u="none" strike="noStrike" kern="1200" dirty="0">
              <a:solidFill>
                <a:schemeClr val="tx1"/>
              </a:solidFill>
              <a:effectLst/>
              <a:latin typeface="+mn-lt"/>
              <a:ea typeface="+mn-ea"/>
              <a:cs typeface="+mn-cs"/>
            </a:endParaRPr>
          </a:p>
          <a:p>
            <a:pPr lvl="0"/>
            <a:r>
              <a:rPr kumimoji="1" lang="ja-JP" altLang="ja-JP" sz="1200" b="0" u="none" strike="noStrike" kern="1200" dirty="0">
                <a:solidFill>
                  <a:schemeClr val="tx1"/>
                </a:solidFill>
                <a:effectLst/>
                <a:latin typeface="+mn-lt"/>
                <a:ea typeface="+mn-ea"/>
                <a:cs typeface="+mn-cs"/>
              </a:rPr>
              <a:t>主な事業活動</a:t>
            </a:r>
            <a:r>
              <a:rPr kumimoji="1" lang="ja-JP" altLang="en-US" sz="1200" b="0" u="none" strike="noStrike" kern="1200" dirty="0">
                <a:solidFill>
                  <a:schemeClr val="tx1"/>
                </a:solidFill>
                <a:effectLst/>
                <a:latin typeface="+mn-lt"/>
                <a:ea typeface="+mn-ea"/>
                <a:cs typeface="+mn-cs"/>
              </a:rPr>
              <a:t>ですが、</a:t>
            </a:r>
            <a:r>
              <a:rPr kumimoji="1" lang="ja-JP" altLang="ja-JP" sz="1200" b="0" u="none" strike="noStrike" kern="1200" dirty="0">
                <a:solidFill>
                  <a:schemeClr val="tx1"/>
                </a:solidFill>
                <a:effectLst/>
                <a:latin typeface="+mn-lt"/>
                <a:ea typeface="+mn-ea"/>
                <a:cs typeface="+mn-cs"/>
              </a:rPr>
              <a:t> 消防用設備（消火器やスプリンクラーなど）の性能鑑定や各種認定業務</a:t>
            </a:r>
            <a:r>
              <a:rPr kumimoji="1" lang="ja-JP" altLang="en-US" sz="1200" b="0" u="none" strike="noStrike" kern="1200" dirty="0">
                <a:solidFill>
                  <a:schemeClr val="tx1"/>
                </a:solidFill>
                <a:effectLst/>
                <a:latin typeface="+mn-lt"/>
                <a:ea typeface="+mn-ea"/>
                <a:cs typeface="+mn-cs"/>
              </a:rPr>
              <a:t>等</a:t>
            </a:r>
            <a:r>
              <a:rPr kumimoji="1" lang="ja-JP" altLang="ja-JP" sz="1200" b="0" u="none" strike="noStrike" kern="1200" dirty="0">
                <a:solidFill>
                  <a:schemeClr val="tx1"/>
                </a:solidFill>
                <a:effectLst/>
                <a:latin typeface="+mn-lt"/>
                <a:ea typeface="+mn-ea"/>
                <a:cs typeface="+mn-cs"/>
              </a:rPr>
              <a:t>を行っています。</a:t>
            </a:r>
            <a:endParaRPr kumimoji="1" lang="en-US" altLang="ja-JP" sz="1200" b="0" u="none" strike="noStrike" kern="1200" dirty="0">
              <a:solidFill>
                <a:schemeClr val="tx1"/>
              </a:solidFill>
              <a:effectLst/>
              <a:latin typeface="+mn-lt"/>
              <a:ea typeface="+mn-ea"/>
              <a:cs typeface="+mn-cs"/>
            </a:endParaRPr>
          </a:p>
          <a:p>
            <a:pPr lvl="0"/>
            <a:r>
              <a:rPr kumimoji="1" lang="ja-JP" altLang="en-US" sz="1200" b="0" u="none" strike="noStrike" kern="1200" dirty="0">
                <a:solidFill>
                  <a:schemeClr val="tx1"/>
                </a:solidFill>
                <a:effectLst/>
                <a:latin typeface="+mn-lt"/>
                <a:ea typeface="+mn-ea"/>
                <a:cs typeface="+mn-cs"/>
              </a:rPr>
              <a:t>特に、この認定業務では、今回、この講演会にお声がけいただいた、武田社長さまの㈱カナサシ・テクノサービスさまとは、消防用設備等の要となる</a:t>
            </a:r>
            <a:br>
              <a:rPr kumimoji="1" lang="en-US" altLang="ja-JP" sz="1200" b="0" u="none" strike="noStrike" kern="1200" dirty="0">
                <a:solidFill>
                  <a:schemeClr val="tx1"/>
                </a:solidFill>
                <a:effectLst/>
                <a:latin typeface="+mn-lt"/>
                <a:ea typeface="+mn-ea"/>
                <a:cs typeface="+mn-cs"/>
              </a:rPr>
            </a:br>
            <a:r>
              <a:rPr kumimoji="1" lang="ja-JP" altLang="en-US" sz="1200" b="0" u="none" strike="noStrike" kern="1200" dirty="0">
                <a:solidFill>
                  <a:schemeClr val="tx1"/>
                </a:solidFill>
                <a:effectLst/>
                <a:latin typeface="+mn-lt"/>
                <a:ea typeface="+mn-ea"/>
                <a:cs typeface="+mn-cs"/>
              </a:rPr>
              <a:t>消火用水を貯水するための防火水槽の認定業務を通じて、日頃密接に関わらせていただいております。</a:t>
            </a:r>
            <a:endParaRPr kumimoji="1" lang="en-US" altLang="ja-JP" sz="1200" b="0" u="none" strike="noStrike" kern="1200" dirty="0">
              <a:solidFill>
                <a:schemeClr val="tx1"/>
              </a:solidFill>
              <a:effectLst/>
              <a:latin typeface="+mn-lt"/>
              <a:ea typeface="+mn-ea"/>
              <a:cs typeface="+mn-cs"/>
            </a:endParaRPr>
          </a:p>
          <a:p>
            <a:pPr lvl="0"/>
            <a:r>
              <a:rPr kumimoji="1" lang="ja-JP" altLang="en-US" sz="1200" b="0" u="none" strike="noStrike" kern="1200" dirty="0">
                <a:solidFill>
                  <a:schemeClr val="tx1"/>
                </a:solidFill>
                <a:effectLst/>
                <a:latin typeface="+mn-lt"/>
                <a:ea typeface="+mn-ea"/>
                <a:cs typeface="+mn-cs"/>
              </a:rPr>
              <a:t>その他、消防設備技術者の育成や各種調査研究も行っています</a:t>
            </a:r>
            <a:endParaRPr kumimoji="1" lang="en-US" altLang="ja-JP" sz="1200" b="0" u="none" strike="noStrike" kern="1200" dirty="0">
              <a:solidFill>
                <a:schemeClr val="tx1"/>
              </a:solidFill>
              <a:effectLst/>
              <a:latin typeface="+mn-lt"/>
              <a:ea typeface="+mn-ea"/>
              <a:cs typeface="+mn-cs"/>
            </a:endParaRPr>
          </a:p>
          <a:p>
            <a:pPr lvl="0"/>
            <a:endParaRPr kumimoji="1" lang="en-US" altLang="ja-JP" sz="1200" b="0" u="none" strike="noStrike" kern="1200" dirty="0">
              <a:solidFill>
                <a:schemeClr val="tx1"/>
              </a:solidFill>
              <a:effectLst/>
              <a:latin typeface="+mn-lt"/>
              <a:ea typeface="+mn-ea"/>
              <a:cs typeface="+mn-cs"/>
            </a:endParaRPr>
          </a:p>
          <a:p>
            <a:pPr lvl="0"/>
            <a:r>
              <a:rPr kumimoji="1" lang="ja-JP" altLang="en-US" sz="1200" b="0" u="none" strike="noStrike" kern="1200" dirty="0">
                <a:solidFill>
                  <a:schemeClr val="tx1"/>
                </a:solidFill>
                <a:effectLst/>
                <a:latin typeface="+mn-lt"/>
                <a:ea typeface="+mn-ea"/>
                <a:cs typeface="+mn-cs"/>
              </a:rPr>
              <a:t>このような業務を通じて、日本の消防防災体制の基盤を支えることを大きな役割としております</a:t>
            </a:r>
            <a:endParaRPr kumimoji="1" lang="ja-JP" altLang="ja-JP" sz="1200" b="0" u="none" strike="noStrike" kern="1200" dirty="0">
              <a:solidFill>
                <a:schemeClr val="tx1"/>
              </a:solidFill>
              <a:effectLst/>
              <a:latin typeface="+mn-lt"/>
              <a:ea typeface="+mn-ea"/>
              <a:cs typeface="+mn-cs"/>
            </a:endParaRPr>
          </a:p>
          <a:p>
            <a:endParaRPr kumimoji="1" lang="ja-JP" altLang="en-US" dirty="0"/>
          </a:p>
        </p:txBody>
      </p:sp>
    </p:spTree>
    <p:extLst>
      <p:ext uri="{BB962C8B-B14F-4D97-AF65-F5344CB8AC3E}">
        <p14:creationId xmlns:p14="http://schemas.microsoft.com/office/powerpoint/2010/main" val="37314387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さて、それでは本日の主題です</a:t>
            </a:r>
            <a:endParaRPr kumimoji="1" lang="en-US" altLang="ja-JP" dirty="0"/>
          </a:p>
          <a:p>
            <a:endParaRPr kumimoji="1" lang="en-US" altLang="ja-JP" dirty="0"/>
          </a:p>
          <a:p>
            <a:r>
              <a:rPr kumimoji="1" lang="ja-JP" altLang="en-US" dirty="0"/>
              <a:t>目次にありますように</a:t>
            </a:r>
            <a:endParaRPr kumimoji="1" lang="en-US" altLang="ja-JP" dirty="0"/>
          </a:p>
          <a:p>
            <a:r>
              <a:rPr kumimoji="1" lang="ja-JP" altLang="en-US" dirty="0"/>
              <a:t>まず初めに、林野火災の現状を</a:t>
            </a:r>
            <a:endParaRPr kumimoji="1" lang="en-US" altLang="ja-JP" dirty="0"/>
          </a:p>
          <a:p>
            <a:r>
              <a:rPr kumimoji="1" lang="ja-JP" altLang="en-US" dirty="0"/>
              <a:t>次に、</a:t>
            </a:r>
            <a:r>
              <a:rPr kumimoji="1" lang="en-US" altLang="ja-JP" dirty="0"/>
              <a:t>2025</a:t>
            </a:r>
            <a:r>
              <a:rPr kumimoji="1" lang="ja-JP" altLang="en-US" dirty="0"/>
              <a:t>年に岩手県大船渡市で発生した林野火災を振り返ってみようと思います</a:t>
            </a:r>
            <a:endParaRPr kumimoji="1" lang="en-US" altLang="ja-JP" dirty="0"/>
          </a:p>
          <a:p>
            <a:r>
              <a:rPr kumimoji="1" lang="ja-JP" altLang="en-US" dirty="0"/>
              <a:t>そして最後に、林野火災に対する対応策等に触れます</a:t>
            </a:r>
          </a:p>
        </p:txBody>
      </p:sp>
    </p:spTree>
    <p:extLst>
      <p:ext uri="{BB962C8B-B14F-4D97-AF65-F5344CB8AC3E}">
        <p14:creationId xmlns:p14="http://schemas.microsoft.com/office/powerpoint/2010/main" val="31581817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まず初めに、林野火災の現状について、総務省消防庁がまとめたデータを見ていきます</a:t>
            </a:r>
            <a:endParaRPr kumimoji="1" lang="en-US" altLang="ja-JP" dirty="0"/>
          </a:p>
          <a:p>
            <a:endParaRPr kumimoji="1" lang="en-US" altLang="ja-JP" dirty="0"/>
          </a:p>
          <a:p>
            <a:r>
              <a:rPr kumimoji="1" lang="ja-JP" altLang="en-US" dirty="0"/>
              <a:t>左上のグラフにありますように、昭和</a:t>
            </a:r>
            <a:r>
              <a:rPr kumimoji="1" lang="en-US" altLang="ja-JP" dirty="0"/>
              <a:t>49</a:t>
            </a:r>
            <a:r>
              <a:rPr kumimoji="1" lang="ja-JP" altLang="en-US" dirty="0"/>
              <a:t>年から一昨年の令和</a:t>
            </a:r>
            <a:r>
              <a:rPr kumimoji="1" lang="en-US" altLang="ja-JP" dirty="0"/>
              <a:t>6</a:t>
            </a:r>
            <a:r>
              <a:rPr kumimoji="1" lang="ja-JP" altLang="en-US" dirty="0"/>
              <a:t>年までの林野火災の推移をみますと</a:t>
            </a:r>
            <a:endParaRPr kumimoji="1" lang="en-US" altLang="ja-JP" dirty="0"/>
          </a:p>
          <a:p>
            <a:r>
              <a:rPr kumimoji="1" lang="ja-JP" altLang="en-US" dirty="0"/>
              <a:t>発生件数や焼損面積とも、実は、昭和から現在までの間に、劇的に減少していることがわかります</a:t>
            </a:r>
            <a:endParaRPr kumimoji="1" lang="en-US" altLang="ja-JP" dirty="0"/>
          </a:p>
          <a:p>
            <a:endParaRPr kumimoji="1" lang="en-US" altLang="ja-JP" dirty="0"/>
          </a:p>
          <a:p>
            <a:r>
              <a:rPr kumimoji="1" lang="ja-JP" altLang="en-US" dirty="0"/>
              <a:t>令和</a:t>
            </a:r>
            <a:r>
              <a:rPr kumimoji="1" lang="en-US" altLang="ja-JP" dirty="0"/>
              <a:t>6</a:t>
            </a:r>
            <a:r>
              <a:rPr kumimoji="1" lang="ja-JP" altLang="en-US" dirty="0"/>
              <a:t>年は、</a:t>
            </a:r>
            <a:r>
              <a:rPr kumimoji="1" lang="en-US" altLang="ja-JP" dirty="0"/>
              <a:t>831</a:t>
            </a:r>
            <a:r>
              <a:rPr kumimoji="1" lang="ja-JP" altLang="en-US" dirty="0"/>
              <a:t>件発生し、焼損面積は</a:t>
            </a:r>
            <a:r>
              <a:rPr kumimoji="1" lang="en-US" altLang="ja-JP" dirty="0"/>
              <a:t>1,073ha</a:t>
            </a:r>
            <a:r>
              <a:rPr kumimoji="1" lang="ja-JP" altLang="en-US" dirty="0"/>
              <a:t>となっています</a:t>
            </a:r>
            <a:endParaRPr kumimoji="1" lang="en-US" altLang="ja-JP" dirty="0"/>
          </a:p>
          <a:p>
            <a:endParaRPr kumimoji="1" lang="en-US" altLang="ja-JP" dirty="0"/>
          </a:p>
          <a:p>
            <a:r>
              <a:rPr kumimoji="1" lang="ja-JP" altLang="en-US" dirty="0"/>
              <a:t>一方、まだ確定はしていませんが、昨年令和</a:t>
            </a:r>
            <a:r>
              <a:rPr kumimoji="1" lang="en-US" altLang="ja-JP" dirty="0"/>
              <a:t>7</a:t>
            </a:r>
            <a:r>
              <a:rPr kumimoji="1" lang="ja-JP" altLang="en-US" dirty="0"/>
              <a:t>年は</a:t>
            </a:r>
            <a:r>
              <a:rPr kumimoji="1" lang="en-US" altLang="ja-JP" dirty="0"/>
              <a:t>1,047</a:t>
            </a:r>
            <a:r>
              <a:rPr kumimoji="1" lang="ja-JP" altLang="en-US" dirty="0"/>
              <a:t>件で</a:t>
            </a:r>
            <a:endParaRPr kumimoji="1" lang="en-US" altLang="ja-JP" dirty="0"/>
          </a:p>
          <a:p>
            <a:r>
              <a:rPr kumimoji="1" lang="ja-JP" altLang="en-US" dirty="0"/>
              <a:t>この年は今日これからお話しする大船渡市の林野火災</a:t>
            </a:r>
            <a:r>
              <a:rPr kumimoji="1" lang="en-US" altLang="ja-JP" dirty="0"/>
              <a:t>3,370ha</a:t>
            </a:r>
            <a:r>
              <a:rPr kumimoji="1" lang="ja-JP" altLang="en-US" dirty="0"/>
              <a:t>の影響もあり</a:t>
            </a:r>
            <a:endParaRPr kumimoji="1" lang="en-US" altLang="ja-JP" dirty="0"/>
          </a:p>
          <a:p>
            <a:r>
              <a:rPr kumimoji="1" lang="ja-JP" altLang="en-US" dirty="0"/>
              <a:t>近年にない大きな焼損面積となるようです</a:t>
            </a:r>
            <a:endParaRPr kumimoji="1" lang="en-US" altLang="ja-JP" dirty="0"/>
          </a:p>
          <a:p>
            <a:endParaRPr kumimoji="1" lang="en-US" altLang="ja-JP" dirty="0"/>
          </a:p>
          <a:p>
            <a:r>
              <a:rPr kumimoji="1" lang="ja-JP" altLang="en-US" dirty="0"/>
              <a:t>右上のグラフを見ますと、月別出火件数では</a:t>
            </a:r>
            <a:endParaRPr kumimoji="1" lang="en-US" altLang="ja-JP" dirty="0"/>
          </a:p>
          <a:p>
            <a:r>
              <a:rPr kumimoji="1" lang="ja-JP" altLang="en-US" dirty="0"/>
              <a:t>空気が乾燥し強風が吹くころ、</a:t>
            </a:r>
            <a:r>
              <a:rPr kumimoji="1" lang="en-US" altLang="ja-JP" dirty="0"/>
              <a:t>2</a:t>
            </a:r>
            <a:r>
              <a:rPr kumimoji="1" lang="ja-JP" altLang="en-US" dirty="0"/>
              <a:t>月から</a:t>
            </a:r>
            <a:r>
              <a:rPr kumimoji="1" lang="en-US" altLang="ja-JP" dirty="0"/>
              <a:t>5</a:t>
            </a:r>
            <a:r>
              <a:rPr kumimoji="1" lang="ja-JP" altLang="en-US" dirty="0"/>
              <a:t>月にかけ多く発生していることがわかります</a:t>
            </a:r>
            <a:endParaRPr kumimoji="1" lang="en-US" altLang="ja-JP" dirty="0"/>
          </a:p>
          <a:p>
            <a:endParaRPr kumimoji="1" lang="en-US" altLang="ja-JP" dirty="0"/>
          </a:p>
          <a:p>
            <a:r>
              <a:rPr kumimoji="1" lang="ja-JP" altLang="en-US" dirty="0"/>
              <a:t>またこの季節は、春に向けて山の火入れが行われたり</a:t>
            </a:r>
            <a:endParaRPr kumimoji="1" lang="en-US" altLang="ja-JP" dirty="0"/>
          </a:p>
          <a:p>
            <a:r>
              <a:rPr kumimoji="1" lang="ja-JP" altLang="en-US" dirty="0"/>
              <a:t>山菜取りやハイキングなどで入山する人が増えることも、火災が多い要因といわれています</a:t>
            </a:r>
            <a:endParaRPr kumimoji="1" lang="en-US" altLang="ja-JP" dirty="0"/>
          </a:p>
          <a:p>
            <a:endParaRPr kumimoji="1" lang="en-US" altLang="ja-JP" dirty="0"/>
          </a:p>
          <a:p>
            <a:r>
              <a:rPr kumimoji="1" lang="ja-JP" altLang="en-US" dirty="0"/>
              <a:t>なお、出火原因は、諸外国では雷などの自然要因が多いようですが</a:t>
            </a:r>
            <a:endParaRPr kumimoji="1" lang="en-US" altLang="ja-JP" dirty="0"/>
          </a:p>
          <a:p>
            <a:r>
              <a:rPr kumimoji="1" lang="ja-JP" altLang="en-US" dirty="0"/>
              <a:t>ここ日本では、たき火や火入れなど、人間の行為によるものが大多数を占めています</a:t>
            </a:r>
          </a:p>
        </p:txBody>
      </p:sp>
    </p:spTree>
    <p:extLst>
      <p:ext uri="{BB962C8B-B14F-4D97-AF65-F5344CB8AC3E}">
        <p14:creationId xmlns:p14="http://schemas.microsoft.com/office/powerpoint/2010/main" val="8377128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68B9C1-832D-4FB1-F984-0B22B3D9C59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70EC09B-AA99-9A39-8721-D08C1A49800B}"/>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E141380C-6919-EB23-F3C2-4F83C122A513}"/>
              </a:ext>
            </a:extLst>
          </p:cNvPr>
          <p:cNvSpPr>
            <a:spLocks noGrp="1"/>
          </p:cNvSpPr>
          <p:nvPr>
            <p:ph type="body" idx="1"/>
          </p:nvPr>
        </p:nvSpPr>
        <p:spPr/>
        <p:txBody>
          <a:bodyPr/>
          <a:lstStyle/>
          <a:p>
            <a:r>
              <a:rPr kumimoji="1" lang="ja-JP" altLang="en-US" dirty="0"/>
              <a:t>さて、それでは、</a:t>
            </a:r>
            <a:r>
              <a:rPr kumimoji="1" lang="en-US" altLang="ja-JP" dirty="0"/>
              <a:t>2025</a:t>
            </a:r>
            <a:r>
              <a:rPr kumimoji="1" lang="ja-JP" altLang="en-US" dirty="0"/>
              <a:t>年</a:t>
            </a:r>
            <a:r>
              <a:rPr kumimoji="1" lang="en-US" altLang="ja-JP" dirty="0"/>
              <a:t>2</a:t>
            </a:r>
            <a:r>
              <a:rPr kumimoji="1" lang="ja-JP" altLang="en-US" dirty="0"/>
              <a:t>月に岩手県大船渡市で発生した林野火災を振り返っていきます</a:t>
            </a:r>
            <a:endParaRPr kumimoji="1" lang="en-US" altLang="ja-JP" dirty="0"/>
          </a:p>
          <a:p>
            <a:endParaRPr kumimoji="1" lang="en-US" altLang="ja-JP" dirty="0"/>
          </a:p>
          <a:p>
            <a:r>
              <a:rPr kumimoji="1" lang="ja-JP" altLang="en-US" dirty="0"/>
              <a:t>この林野火災では、延焼規模が桁違いに大きかったため、消防活動に関わる人、機械など</a:t>
            </a:r>
            <a:endParaRPr kumimoji="1" lang="en-US" altLang="ja-JP" dirty="0"/>
          </a:p>
          <a:p>
            <a:r>
              <a:rPr kumimoji="1" lang="ja-JP" altLang="en-US" dirty="0"/>
              <a:t>そして、対応した日数を含め、歴史的なものとなりました</a:t>
            </a:r>
          </a:p>
        </p:txBody>
      </p:sp>
    </p:spTree>
    <p:extLst>
      <p:ext uri="{BB962C8B-B14F-4D97-AF65-F5344CB8AC3E}">
        <p14:creationId xmlns:p14="http://schemas.microsoft.com/office/powerpoint/2010/main" val="3069234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発生は</a:t>
            </a:r>
            <a:r>
              <a:rPr kumimoji="1" lang="en-US" altLang="ja-JP" dirty="0"/>
              <a:t>2025</a:t>
            </a:r>
            <a:r>
              <a:rPr kumimoji="1" lang="ja-JP" altLang="en-US" dirty="0"/>
              <a:t>年</a:t>
            </a:r>
            <a:r>
              <a:rPr kumimoji="1" lang="en-US" altLang="ja-JP" dirty="0"/>
              <a:t>2</a:t>
            </a:r>
            <a:r>
              <a:rPr kumimoji="1" lang="ja-JP" altLang="en-US" dirty="0"/>
              <a:t>月</a:t>
            </a:r>
            <a:r>
              <a:rPr kumimoji="1" lang="en-US" altLang="ja-JP" dirty="0"/>
              <a:t>26</a:t>
            </a:r>
            <a:r>
              <a:rPr kumimoji="1" lang="ja-JP" altLang="en-US" dirty="0"/>
              <a:t>日です</a:t>
            </a:r>
            <a:endParaRPr kumimoji="1" lang="en-US" altLang="ja-JP" dirty="0"/>
          </a:p>
          <a:p>
            <a:r>
              <a:rPr kumimoji="1" lang="ja-JP" altLang="en-US" dirty="0"/>
              <a:t>実はこの一週間ほど前にも同地区の南側で林野火災が発生しています</a:t>
            </a:r>
            <a:endParaRPr kumimoji="1" lang="en-US" altLang="ja-JP" dirty="0"/>
          </a:p>
          <a:p>
            <a:r>
              <a:rPr kumimoji="1" lang="ja-JP" altLang="en-US" dirty="0"/>
              <a:t>地図の南側のグレーの区域がそこです</a:t>
            </a:r>
            <a:endParaRPr kumimoji="1" lang="en-US" altLang="ja-JP" dirty="0"/>
          </a:p>
          <a:p>
            <a:endParaRPr kumimoji="1" lang="en-US" altLang="ja-JP" dirty="0"/>
          </a:p>
          <a:p>
            <a:r>
              <a:rPr kumimoji="1" lang="ja-JP" altLang="en-US" dirty="0"/>
              <a:t>鎮火は</a:t>
            </a:r>
            <a:r>
              <a:rPr kumimoji="1" lang="en-US" altLang="ja-JP" dirty="0"/>
              <a:t>40</a:t>
            </a:r>
            <a:r>
              <a:rPr kumimoji="1" lang="ja-JP" altLang="en-US" dirty="0"/>
              <a:t>日あとの</a:t>
            </a:r>
            <a:r>
              <a:rPr kumimoji="1" lang="en-US" altLang="ja-JP" dirty="0"/>
              <a:t>4</a:t>
            </a:r>
            <a:r>
              <a:rPr kumimoji="1" lang="ja-JP" altLang="en-US" dirty="0"/>
              <a:t>月</a:t>
            </a:r>
            <a:r>
              <a:rPr kumimoji="1" lang="en-US" altLang="ja-JP" dirty="0"/>
              <a:t>7</a:t>
            </a:r>
            <a:r>
              <a:rPr kumimoji="1" lang="ja-JP" altLang="en-US" dirty="0"/>
              <a:t>日</a:t>
            </a:r>
            <a:endParaRPr kumimoji="1" lang="en-US" altLang="ja-JP" dirty="0"/>
          </a:p>
          <a:p>
            <a:r>
              <a:rPr kumimoji="1" lang="ja-JP" altLang="en-US" dirty="0"/>
              <a:t>なお、鎮火の定義については後ほどご説明します</a:t>
            </a:r>
            <a:endParaRPr kumimoji="1" lang="en-US" altLang="ja-JP" dirty="0"/>
          </a:p>
          <a:p>
            <a:endParaRPr kumimoji="1" lang="en-US" altLang="ja-JP" dirty="0"/>
          </a:p>
          <a:p>
            <a:r>
              <a:rPr kumimoji="1" lang="ja-JP" altLang="en-US" dirty="0"/>
              <a:t>そして、延焼面積はなんと</a:t>
            </a:r>
            <a:r>
              <a:rPr kumimoji="1" lang="en-US" altLang="ja-JP" dirty="0"/>
              <a:t>3,370ha</a:t>
            </a:r>
            <a:r>
              <a:rPr kumimoji="1" lang="ja-JP" altLang="en-US" dirty="0"/>
              <a:t>という広大なものとなりました</a:t>
            </a:r>
          </a:p>
        </p:txBody>
      </p:sp>
    </p:spTree>
    <p:extLst>
      <p:ext uri="{BB962C8B-B14F-4D97-AF65-F5344CB8AC3E}">
        <p14:creationId xmlns:p14="http://schemas.microsoft.com/office/powerpoint/2010/main" val="5510680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この</a:t>
            </a:r>
            <a:r>
              <a:rPr kumimoji="1" lang="en-US" altLang="ja-JP" dirty="0"/>
              <a:t>3,370ha</a:t>
            </a:r>
            <a:r>
              <a:rPr kumimoji="1" lang="ja-JP" altLang="en-US" dirty="0"/>
              <a:t>という面積ですが、いったいどれほど大きいのかというと</a:t>
            </a:r>
            <a:endParaRPr kumimoji="1" lang="en-US" altLang="ja-JP" dirty="0"/>
          </a:p>
          <a:p>
            <a:endParaRPr kumimoji="1" lang="en-US" altLang="ja-JP" dirty="0"/>
          </a:p>
          <a:p>
            <a:r>
              <a:rPr kumimoji="1" lang="ja-JP" altLang="en-US" dirty="0"/>
              <a:t>そもそも日常ではあまり耳にしない</a:t>
            </a:r>
            <a:r>
              <a:rPr kumimoji="1" lang="en-US" altLang="ja-JP" dirty="0"/>
              <a:t>1ha</a:t>
            </a:r>
            <a:r>
              <a:rPr kumimoji="1" lang="ja-JP" altLang="en-US" dirty="0"/>
              <a:t>という単位ですが</a:t>
            </a:r>
            <a:endParaRPr kumimoji="1" lang="en-US" altLang="ja-JP" dirty="0"/>
          </a:p>
          <a:p>
            <a:r>
              <a:rPr kumimoji="1" lang="ja-JP" altLang="en-US" dirty="0"/>
              <a:t>画面の下の方の数式をみていただくと</a:t>
            </a:r>
            <a:endParaRPr kumimoji="1" lang="en-US" altLang="ja-JP" dirty="0"/>
          </a:p>
          <a:p>
            <a:r>
              <a:rPr kumimoji="1" lang="en-US" altLang="ja-JP" dirty="0"/>
              <a:t>1ha</a:t>
            </a:r>
            <a:r>
              <a:rPr kumimoji="1" lang="ja-JP" altLang="en-US" dirty="0"/>
              <a:t>は、</a:t>
            </a:r>
            <a:r>
              <a:rPr kumimoji="1" lang="en-US" altLang="ja-JP" dirty="0"/>
              <a:t>100m</a:t>
            </a:r>
            <a:r>
              <a:rPr kumimoji="1" lang="ja-JP" altLang="en-US" dirty="0"/>
              <a:t>掛ける</a:t>
            </a:r>
            <a:r>
              <a:rPr kumimoji="1" lang="en-US" altLang="ja-JP" dirty="0"/>
              <a:t>100m</a:t>
            </a:r>
            <a:r>
              <a:rPr kumimoji="1" lang="ja-JP" altLang="en-US" dirty="0"/>
              <a:t>ですから</a:t>
            </a:r>
            <a:endParaRPr kumimoji="1" lang="en-US" altLang="ja-JP" dirty="0"/>
          </a:p>
          <a:p>
            <a:r>
              <a:rPr kumimoji="1" lang="ja-JP" altLang="en-US" dirty="0"/>
              <a:t>計算すると</a:t>
            </a:r>
            <a:r>
              <a:rPr kumimoji="1" lang="en-US" altLang="ja-JP" dirty="0"/>
              <a:t>3,370ha</a:t>
            </a:r>
            <a:r>
              <a:rPr kumimoji="1" lang="ja-JP" altLang="en-US" dirty="0"/>
              <a:t>は</a:t>
            </a:r>
            <a:r>
              <a:rPr kumimoji="1" lang="en-US" altLang="ja-JP" dirty="0"/>
              <a:t>33.7</a:t>
            </a:r>
            <a:r>
              <a:rPr kumimoji="1" lang="ja-JP" altLang="en-US" dirty="0"/>
              <a:t>㎢　　つまり、</a:t>
            </a:r>
            <a:r>
              <a:rPr kumimoji="1" lang="en-US" altLang="ja-JP" dirty="0"/>
              <a:t>1㎞</a:t>
            </a:r>
            <a:r>
              <a:rPr kumimoji="1" lang="ja-JP" altLang="en-US" dirty="0"/>
              <a:t>四方の土地が</a:t>
            </a:r>
            <a:r>
              <a:rPr kumimoji="1" lang="en-US" altLang="ja-JP" dirty="0"/>
              <a:t>33.7</a:t>
            </a:r>
            <a:r>
              <a:rPr kumimoji="1" lang="ja-JP" altLang="en-US" dirty="0"/>
              <a:t>個分ということになります</a:t>
            </a:r>
            <a:endParaRPr kumimoji="1" lang="en-US" altLang="ja-JP" dirty="0"/>
          </a:p>
          <a:p>
            <a:endParaRPr kumimoji="1" lang="en-US" altLang="ja-JP" dirty="0"/>
          </a:p>
          <a:p>
            <a:r>
              <a:rPr kumimoji="1" lang="ja-JP" altLang="en-US" dirty="0"/>
              <a:t>これは、私の住む東京都では、杉並区とほぼ同じ</a:t>
            </a:r>
            <a:br>
              <a:rPr kumimoji="1" lang="en-US" altLang="ja-JP" dirty="0"/>
            </a:br>
            <a:r>
              <a:rPr kumimoji="1" lang="ja-JP" altLang="en-US" dirty="0"/>
              <a:t>あるいは、新宿区と渋谷区を足したものに等しい大きさです</a:t>
            </a:r>
            <a:endParaRPr kumimoji="1" lang="en-US" altLang="ja-JP" dirty="0"/>
          </a:p>
          <a:p>
            <a:endParaRPr kumimoji="1" lang="en-US" altLang="ja-JP" dirty="0"/>
          </a:p>
          <a:p>
            <a:r>
              <a:rPr kumimoji="1" lang="ja-JP" altLang="en-US" dirty="0"/>
              <a:t>そして、ここ静岡県は一つひとつの市町村の面積がどれも大きいのでなかなか比べるのが難しいのですが</a:t>
            </a:r>
            <a:endParaRPr kumimoji="1" lang="en-US" altLang="ja-JP" dirty="0"/>
          </a:p>
          <a:p>
            <a:r>
              <a:rPr kumimoji="1" lang="ja-JP" altLang="en-US" dirty="0"/>
              <a:t>あえて照らし合わせてみると、焼津市の約半分ほどの面積となります</a:t>
            </a:r>
            <a:endParaRPr kumimoji="1" lang="en-US" altLang="ja-JP" dirty="0"/>
          </a:p>
          <a:p>
            <a:endParaRPr kumimoji="1" lang="en-US" altLang="ja-JP" dirty="0"/>
          </a:p>
        </p:txBody>
      </p:sp>
    </p:spTree>
    <p:extLst>
      <p:ext uri="{BB962C8B-B14F-4D97-AF65-F5344CB8AC3E}">
        <p14:creationId xmlns:p14="http://schemas.microsoft.com/office/powerpoint/2010/main" val="17441488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それでは、なぜ、この山林火災はこれほどまでに大きな規模となってしまったのでしょうか</a:t>
            </a:r>
            <a:endParaRPr kumimoji="1" lang="en-US" altLang="ja-JP" dirty="0"/>
          </a:p>
          <a:p>
            <a:endParaRPr kumimoji="1" lang="en-US" altLang="ja-JP" dirty="0"/>
          </a:p>
          <a:p>
            <a:r>
              <a:rPr kumimoji="1" lang="ja-JP" altLang="en-US" dirty="0"/>
              <a:t>大きな要因として</a:t>
            </a:r>
            <a:r>
              <a:rPr kumimoji="1" lang="en-US" altLang="ja-JP" dirty="0"/>
              <a:t>3</a:t>
            </a:r>
            <a:r>
              <a:rPr kumimoji="1" lang="ja-JP" altLang="en-US" dirty="0"/>
              <a:t>つあるとされています</a:t>
            </a:r>
            <a:endParaRPr kumimoji="1" lang="en-US" altLang="ja-JP" dirty="0"/>
          </a:p>
          <a:p>
            <a:r>
              <a:rPr kumimoji="1" lang="ja-JP" altLang="en-US" dirty="0"/>
              <a:t>一つ目は、極度の乾燥。</a:t>
            </a:r>
            <a:r>
              <a:rPr kumimoji="1" lang="en-US" altLang="ja-JP" dirty="0"/>
              <a:t>2</a:t>
            </a:r>
            <a:r>
              <a:rPr kumimoji="1" lang="ja-JP" altLang="en-US" dirty="0"/>
              <a:t>月の降水量は観測史上最少だったこと</a:t>
            </a:r>
            <a:endParaRPr kumimoji="1" lang="en-US" altLang="ja-JP" dirty="0"/>
          </a:p>
          <a:p>
            <a:endParaRPr kumimoji="1" lang="en-US" altLang="ja-JP" dirty="0"/>
          </a:p>
          <a:p>
            <a:r>
              <a:rPr kumimoji="1" lang="ja-JP" altLang="en-US" dirty="0"/>
              <a:t>二つ目に、大船渡市がある海岸線一帯の地形・・・いわゆる切り立ったリアス式海岸特有の複雑な風</a:t>
            </a:r>
            <a:endParaRPr kumimoji="1" lang="en-US" altLang="ja-JP" dirty="0"/>
          </a:p>
          <a:p>
            <a:r>
              <a:rPr kumimoji="1" lang="ja-JP" altLang="en-US" dirty="0"/>
              <a:t>そして海岸線に道路が偏っていたため、消防車両が近づくことが難しかったこと</a:t>
            </a:r>
            <a:endParaRPr kumimoji="1" lang="en-US" altLang="ja-JP" dirty="0"/>
          </a:p>
          <a:p>
            <a:endParaRPr kumimoji="1" lang="en-US" altLang="ja-JP" dirty="0"/>
          </a:p>
          <a:p>
            <a:r>
              <a:rPr kumimoji="1" lang="ja-JP" altLang="en-US" dirty="0"/>
              <a:t>そして三つ目には、風による飛び火が思いもよらぬ遠方へと火災を拡大していったことがあげられます</a:t>
            </a:r>
            <a:endParaRPr kumimoji="1" lang="en-US" altLang="ja-JP" dirty="0"/>
          </a:p>
        </p:txBody>
      </p:sp>
    </p:spTree>
    <p:extLst>
      <p:ext uri="{BB962C8B-B14F-4D97-AF65-F5344CB8AC3E}">
        <p14:creationId xmlns:p14="http://schemas.microsoft.com/office/powerpoint/2010/main" val="18634551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大船渡市の面積は</a:t>
            </a:r>
            <a:r>
              <a:rPr kumimoji="1" lang="en-US" altLang="ja-JP" dirty="0"/>
              <a:t>322.51</a:t>
            </a:r>
            <a:r>
              <a:rPr kumimoji="1" lang="ja-JP" altLang="en-US" dirty="0"/>
              <a:t>㎢ですから、</a:t>
            </a:r>
            <a:r>
              <a:rPr kumimoji="1" lang="en-US" altLang="ja-JP" dirty="0"/>
              <a:t>33.7</a:t>
            </a:r>
            <a:r>
              <a:rPr kumimoji="1" lang="ja-JP" altLang="en-US" dirty="0"/>
              <a:t>㎢は市全体の面積の</a:t>
            </a:r>
            <a:r>
              <a:rPr kumimoji="1" lang="en-US" altLang="ja-JP" dirty="0"/>
              <a:t>10</a:t>
            </a:r>
            <a:r>
              <a:rPr kumimoji="1" lang="ja-JP" altLang="en-US" dirty="0"/>
              <a:t>％を超えています</a:t>
            </a:r>
            <a:endParaRPr kumimoji="1" lang="en-US" altLang="ja-JP" dirty="0"/>
          </a:p>
          <a:p>
            <a:endParaRPr kumimoji="1" lang="en-US" altLang="ja-JP" dirty="0"/>
          </a:p>
          <a:p>
            <a:r>
              <a:rPr kumimoji="1" lang="ja-JP" altLang="en-US" dirty="0"/>
              <a:t>消火による火災の鎮圧は発生から</a:t>
            </a:r>
            <a:r>
              <a:rPr kumimoji="1" lang="en-US" altLang="ja-JP" dirty="0"/>
              <a:t>2</a:t>
            </a:r>
            <a:r>
              <a:rPr kumimoji="1" lang="ja-JP" altLang="en-US" dirty="0"/>
              <a:t>週間ほどたった</a:t>
            </a:r>
            <a:r>
              <a:rPr kumimoji="1" lang="en-US" altLang="ja-JP" dirty="0"/>
              <a:t>3</a:t>
            </a:r>
            <a:r>
              <a:rPr kumimoji="1" lang="ja-JP" altLang="en-US" dirty="0"/>
              <a:t>月</a:t>
            </a:r>
            <a:r>
              <a:rPr kumimoji="1" lang="en-US" altLang="ja-JP" dirty="0"/>
              <a:t>9</a:t>
            </a:r>
            <a:r>
              <a:rPr kumimoji="1" lang="ja-JP" altLang="en-US" dirty="0"/>
              <a:t>日</a:t>
            </a:r>
            <a:endParaRPr kumimoji="1" lang="en-US" altLang="ja-JP" dirty="0"/>
          </a:p>
          <a:p>
            <a:r>
              <a:rPr kumimoji="1" lang="ja-JP" altLang="en-US" dirty="0"/>
              <a:t>鎮火は</a:t>
            </a:r>
            <a:r>
              <a:rPr kumimoji="1" lang="en-US" altLang="ja-JP" dirty="0"/>
              <a:t>40</a:t>
            </a:r>
            <a:r>
              <a:rPr kumimoji="1" lang="ja-JP" altLang="en-US" dirty="0"/>
              <a:t>日後の</a:t>
            </a:r>
            <a:r>
              <a:rPr kumimoji="1" lang="en-US" altLang="ja-JP" dirty="0"/>
              <a:t>4</a:t>
            </a:r>
            <a:r>
              <a:rPr kumimoji="1" lang="ja-JP" altLang="en-US" dirty="0"/>
              <a:t>月</a:t>
            </a:r>
            <a:r>
              <a:rPr kumimoji="1" lang="en-US" altLang="ja-JP" dirty="0"/>
              <a:t>7</a:t>
            </a:r>
            <a:r>
              <a:rPr kumimoji="1" lang="ja-JP" altLang="en-US" dirty="0"/>
              <a:t>日です</a:t>
            </a:r>
            <a:endParaRPr kumimoji="1" lang="en-US" altLang="ja-JP" dirty="0"/>
          </a:p>
          <a:p>
            <a:endParaRPr kumimoji="1" lang="en-US" altLang="ja-JP" dirty="0"/>
          </a:p>
          <a:p>
            <a:r>
              <a:rPr kumimoji="1" lang="ja-JP" altLang="en-US" dirty="0"/>
              <a:t>写真にありますように、</a:t>
            </a:r>
            <a:r>
              <a:rPr kumimoji="1" lang="en-US" altLang="ja-JP" dirty="0"/>
              <a:t>1</a:t>
            </a:r>
            <a:r>
              <a:rPr kumimoji="1" lang="ja-JP" altLang="en-US" dirty="0"/>
              <a:t>か月半もの間、消防隊や自衛隊による必死の消火作業が繰り広げられました</a:t>
            </a:r>
            <a:endParaRPr kumimoji="1" lang="en-US" altLang="ja-JP" dirty="0"/>
          </a:p>
          <a:p>
            <a:endParaRPr kumimoji="1" lang="en-US" altLang="ja-JP" dirty="0"/>
          </a:p>
          <a:p>
            <a:r>
              <a:rPr kumimoji="1" lang="ja-JP" altLang="en-US" dirty="0"/>
              <a:t>私の所属していた東京消防庁からもヘリコプター</a:t>
            </a:r>
            <a:r>
              <a:rPr kumimoji="1" lang="en-US" altLang="ja-JP" dirty="0"/>
              <a:t>2</a:t>
            </a:r>
            <a:r>
              <a:rPr kumimoji="1" lang="ja-JP" altLang="en-US" dirty="0"/>
              <a:t>機が投入されています</a:t>
            </a:r>
          </a:p>
        </p:txBody>
      </p:sp>
    </p:spTree>
    <p:extLst>
      <p:ext uri="{BB962C8B-B14F-4D97-AF65-F5344CB8AC3E}">
        <p14:creationId xmlns:p14="http://schemas.microsoft.com/office/powerpoint/2010/main" val="1661879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地上では、消防隊や地元消防団の方々の</a:t>
            </a:r>
            <a:endParaRPr kumimoji="1" lang="en-US" altLang="ja-JP" dirty="0"/>
          </a:p>
          <a:p>
            <a:r>
              <a:rPr kumimoji="1" lang="ja-JP" altLang="en-US" dirty="0"/>
              <a:t>消防ホースによる必死の消火活動が繰り広げられました</a:t>
            </a:r>
            <a:endParaRPr kumimoji="1" lang="en-US" altLang="ja-JP" dirty="0"/>
          </a:p>
          <a:p>
            <a:endParaRPr kumimoji="1" lang="en-US" altLang="ja-JP" dirty="0"/>
          </a:p>
          <a:p>
            <a:r>
              <a:rPr kumimoji="1" lang="ja-JP" altLang="en-US" dirty="0"/>
              <a:t>一方、当時、ニュース等で画像をご覧になった方も多いと思いますが</a:t>
            </a:r>
            <a:endParaRPr kumimoji="1" lang="en-US" altLang="ja-JP" dirty="0"/>
          </a:p>
          <a:p>
            <a:r>
              <a:rPr kumimoji="1" lang="ja-JP" altLang="en-US" dirty="0"/>
              <a:t>消防防災ヘリコプターや自衛隊の大型ヘリコプターも多数投入されています</a:t>
            </a:r>
            <a:endParaRPr kumimoji="1" lang="en-US" altLang="ja-JP" dirty="0"/>
          </a:p>
          <a:p>
            <a:endParaRPr kumimoji="1" lang="en-US" altLang="ja-JP" dirty="0"/>
          </a:p>
          <a:p>
            <a:r>
              <a:rPr kumimoji="1" lang="ja-JP" altLang="en-US" dirty="0"/>
              <a:t>それぞれ、複数のヘリコプターが延べ</a:t>
            </a:r>
            <a:r>
              <a:rPr kumimoji="1" lang="en-US" altLang="ja-JP" dirty="0"/>
              <a:t>1,000</a:t>
            </a:r>
            <a:r>
              <a:rPr kumimoji="1" lang="ja-JP" altLang="en-US" dirty="0"/>
              <a:t>回を超える散水を行い</a:t>
            </a:r>
            <a:endParaRPr kumimoji="1" lang="en-US" altLang="ja-JP" dirty="0"/>
          </a:p>
          <a:p>
            <a:r>
              <a:rPr kumimoji="1" lang="ja-JP" altLang="en-US" dirty="0"/>
              <a:t>合計</a:t>
            </a:r>
            <a:r>
              <a:rPr kumimoji="1" lang="en-US" altLang="ja-JP" dirty="0"/>
              <a:t>7,000</a:t>
            </a:r>
            <a:r>
              <a:rPr kumimoji="1" lang="ja-JP" altLang="en-US" dirty="0"/>
              <a:t>㎥、</a:t>
            </a:r>
            <a:r>
              <a:rPr kumimoji="1" lang="en-US" altLang="ja-JP" dirty="0"/>
              <a:t>7,000t</a:t>
            </a:r>
            <a:r>
              <a:rPr kumimoji="1" lang="ja-JP" altLang="en-US" dirty="0"/>
              <a:t>もの水を上空から放水しました</a:t>
            </a:r>
          </a:p>
        </p:txBody>
      </p:sp>
    </p:spTree>
    <p:extLst>
      <p:ext uri="{BB962C8B-B14F-4D97-AF65-F5344CB8AC3E}">
        <p14:creationId xmlns:p14="http://schemas.microsoft.com/office/powerpoint/2010/main" val="8702682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ところで、この</a:t>
            </a:r>
            <a:r>
              <a:rPr kumimoji="1" lang="en-US" altLang="ja-JP" dirty="0"/>
              <a:t>7,000t</a:t>
            </a:r>
            <a:r>
              <a:rPr kumimoji="1" lang="ja-JP" altLang="en-US" dirty="0"/>
              <a:t>という水の量。一体どれくらいの量なのでしょうか</a:t>
            </a:r>
            <a:endParaRPr kumimoji="1" lang="en-US" altLang="ja-JP" dirty="0"/>
          </a:p>
          <a:p>
            <a:endParaRPr kumimoji="1" lang="en-US" altLang="ja-JP" dirty="0"/>
          </a:p>
          <a:p>
            <a:r>
              <a:rPr kumimoji="1" lang="ja-JP" altLang="en-US" dirty="0"/>
              <a:t>ちなみに、オリンピックなどで見かける競技用の</a:t>
            </a:r>
            <a:r>
              <a:rPr kumimoji="1" lang="en-US" altLang="ja-JP" dirty="0"/>
              <a:t>50m</a:t>
            </a:r>
            <a:r>
              <a:rPr kumimoji="1" lang="ja-JP" altLang="en-US" dirty="0"/>
              <a:t>プールを例にとって説明しましょう</a:t>
            </a:r>
            <a:endParaRPr kumimoji="1" lang="en-US" altLang="ja-JP" dirty="0"/>
          </a:p>
          <a:p>
            <a:endParaRPr kumimoji="1" lang="en-US" altLang="ja-JP" dirty="0"/>
          </a:p>
          <a:p>
            <a:r>
              <a:rPr kumimoji="1" lang="en-US" altLang="ja-JP" dirty="0"/>
              <a:t>50m</a:t>
            </a:r>
            <a:r>
              <a:rPr kumimoji="1" lang="ja-JP" altLang="en-US" dirty="0"/>
              <a:t>プールの長さや幅、水の深さから算出すると</a:t>
            </a:r>
            <a:endParaRPr kumimoji="1" lang="en-US" altLang="ja-JP" dirty="0"/>
          </a:p>
          <a:p>
            <a:r>
              <a:rPr kumimoji="1" lang="ja-JP" altLang="en-US" dirty="0"/>
              <a:t>プール</a:t>
            </a:r>
            <a:r>
              <a:rPr kumimoji="1" lang="en-US" altLang="ja-JP" dirty="0"/>
              <a:t>1</a:t>
            </a:r>
            <a:r>
              <a:rPr kumimoji="1" lang="ja-JP" altLang="en-US" dirty="0"/>
              <a:t>杯分の水の量は</a:t>
            </a:r>
            <a:r>
              <a:rPr kumimoji="1" lang="en-US" altLang="ja-JP" dirty="0"/>
              <a:t>1,900</a:t>
            </a:r>
            <a:r>
              <a:rPr kumimoji="1" lang="ja-JP" altLang="en-US" dirty="0"/>
              <a:t>㎥、つまり</a:t>
            </a:r>
            <a:r>
              <a:rPr kumimoji="1" lang="en-US" altLang="ja-JP" dirty="0"/>
              <a:t>1,900t</a:t>
            </a:r>
          </a:p>
          <a:p>
            <a:endParaRPr kumimoji="1" lang="en-US" altLang="ja-JP" dirty="0"/>
          </a:p>
          <a:p>
            <a:r>
              <a:rPr kumimoji="1" lang="ja-JP" altLang="en-US" dirty="0"/>
              <a:t>ですから、当時散水された水の量、</a:t>
            </a:r>
            <a:r>
              <a:rPr kumimoji="1" lang="en-US" altLang="ja-JP" dirty="0"/>
              <a:t>7,000</a:t>
            </a:r>
            <a:r>
              <a:rPr kumimoji="1" lang="ja-JP" altLang="en-US" dirty="0"/>
              <a:t>㎥は、</a:t>
            </a:r>
            <a:r>
              <a:rPr kumimoji="1" lang="en-US" altLang="ja-JP" dirty="0"/>
              <a:t>50m</a:t>
            </a:r>
            <a:r>
              <a:rPr kumimoji="1" lang="ja-JP" altLang="en-US" dirty="0"/>
              <a:t>プールの</a:t>
            </a:r>
            <a:r>
              <a:rPr kumimoji="1" lang="en-US" altLang="ja-JP" dirty="0"/>
              <a:t>3.7</a:t>
            </a:r>
            <a:r>
              <a:rPr kumimoji="1" lang="ja-JP" altLang="en-US" dirty="0"/>
              <a:t>杯分となります</a:t>
            </a:r>
            <a:endParaRPr kumimoji="1" lang="en-US" altLang="ja-JP" dirty="0"/>
          </a:p>
          <a:p>
            <a:endParaRPr kumimoji="1" lang="en-US" altLang="ja-JP" dirty="0"/>
          </a:p>
          <a:p>
            <a:r>
              <a:rPr kumimoji="1" lang="ja-JP" altLang="en-US" dirty="0"/>
              <a:t>相当な量ですね</a:t>
            </a:r>
          </a:p>
        </p:txBody>
      </p:sp>
    </p:spTree>
    <p:extLst>
      <p:ext uri="{BB962C8B-B14F-4D97-AF65-F5344CB8AC3E}">
        <p14:creationId xmlns:p14="http://schemas.microsoft.com/office/powerpoint/2010/main" val="9218608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一方で、当時、結果として消火に結び付いた決定打といわれたのが恵の雨</a:t>
            </a:r>
            <a:endParaRPr kumimoji="1" lang="en-US" altLang="ja-JP" dirty="0"/>
          </a:p>
          <a:p>
            <a:r>
              <a:rPr kumimoji="1" lang="ja-JP" altLang="en-US" dirty="0"/>
              <a:t>この自然の力がどれほどのものかを計算してみました</a:t>
            </a:r>
            <a:endParaRPr kumimoji="1" lang="en-US" altLang="ja-JP" dirty="0"/>
          </a:p>
          <a:p>
            <a:endParaRPr kumimoji="1" lang="en-US" altLang="ja-JP" dirty="0"/>
          </a:p>
          <a:p>
            <a:r>
              <a:rPr kumimoji="1" lang="ja-JP" altLang="en-US" dirty="0"/>
              <a:t>日頃天気予報でよく聞く「弱い雨」　　</a:t>
            </a:r>
            <a:r>
              <a:rPr kumimoji="1" lang="en-US" altLang="ja-JP" dirty="0"/>
              <a:t>1</a:t>
            </a:r>
            <a:r>
              <a:rPr kumimoji="1" lang="ja-JP" altLang="en-US" dirty="0"/>
              <a:t>時間あたり</a:t>
            </a:r>
            <a:r>
              <a:rPr kumimoji="1" lang="en-US" altLang="ja-JP" dirty="0"/>
              <a:t>1mm</a:t>
            </a:r>
            <a:r>
              <a:rPr kumimoji="1" lang="ja-JP" altLang="en-US" dirty="0"/>
              <a:t>の雨とすると</a:t>
            </a:r>
            <a:endParaRPr kumimoji="1" lang="en-US" altLang="ja-JP" dirty="0"/>
          </a:p>
          <a:p>
            <a:endParaRPr kumimoji="1" lang="en-US" altLang="ja-JP" dirty="0"/>
          </a:p>
          <a:p>
            <a:r>
              <a:rPr kumimoji="1" lang="ja-JP" altLang="en-US" dirty="0"/>
              <a:t>この</a:t>
            </a:r>
            <a:r>
              <a:rPr kumimoji="1" lang="en-US" altLang="ja-JP" dirty="0"/>
              <a:t>1</a:t>
            </a:r>
            <a:r>
              <a:rPr kumimoji="1" lang="ja-JP" altLang="en-US" dirty="0"/>
              <a:t>時間あたり</a:t>
            </a:r>
            <a:r>
              <a:rPr kumimoji="1" lang="en-US" altLang="ja-JP" dirty="0"/>
              <a:t>1mm</a:t>
            </a:r>
            <a:r>
              <a:rPr kumimoji="1" lang="ja-JP" altLang="en-US" dirty="0"/>
              <a:t>の小雨が</a:t>
            </a:r>
            <a:r>
              <a:rPr kumimoji="1" lang="en-US" altLang="ja-JP" dirty="0"/>
              <a:t>5</a:t>
            </a:r>
            <a:r>
              <a:rPr kumimoji="1" lang="ja-JP" altLang="en-US" dirty="0"/>
              <a:t>時間</a:t>
            </a:r>
            <a:endParaRPr kumimoji="1" lang="en-US" altLang="ja-JP" dirty="0"/>
          </a:p>
          <a:p>
            <a:r>
              <a:rPr kumimoji="1" lang="ja-JP" altLang="en-US" dirty="0"/>
              <a:t>大船渡市の林野火災の延焼面積一帯に降った場合の水量を計算すると</a:t>
            </a:r>
            <a:endParaRPr kumimoji="1" lang="en-US" altLang="ja-JP" dirty="0"/>
          </a:p>
          <a:p>
            <a:endParaRPr kumimoji="1" lang="en-US" altLang="ja-JP" dirty="0"/>
          </a:p>
          <a:p>
            <a:r>
              <a:rPr kumimoji="1" lang="ja-JP" altLang="en-US" dirty="0"/>
              <a:t>なんと、</a:t>
            </a:r>
            <a:r>
              <a:rPr kumimoji="1" lang="en-US" altLang="ja-JP" dirty="0"/>
              <a:t>5</a:t>
            </a:r>
            <a:r>
              <a:rPr kumimoji="1" lang="ja-JP" altLang="en-US" dirty="0"/>
              <a:t>時間で先ほどのヘリコプターが一カ月ほどかけて散水した量の約</a:t>
            </a:r>
            <a:r>
              <a:rPr kumimoji="1" lang="en-US" altLang="ja-JP" dirty="0"/>
              <a:t>24</a:t>
            </a:r>
            <a:r>
              <a:rPr kumimoji="1" lang="ja-JP" altLang="en-US" dirty="0"/>
              <a:t>倍になります</a:t>
            </a:r>
            <a:endParaRPr kumimoji="1" lang="en-US" altLang="ja-JP" dirty="0"/>
          </a:p>
          <a:p>
            <a:endParaRPr kumimoji="1" lang="en-US" altLang="ja-JP" dirty="0"/>
          </a:p>
          <a:p>
            <a:r>
              <a:rPr kumimoji="1" lang="ja-JP" altLang="en-US" dirty="0"/>
              <a:t>やはり、自然の力というのはとてつもない大きさだということがわかります</a:t>
            </a:r>
            <a:endParaRPr kumimoji="1" lang="en-US" altLang="ja-JP" dirty="0"/>
          </a:p>
        </p:txBody>
      </p:sp>
    </p:spTree>
    <p:extLst>
      <p:ext uri="{BB962C8B-B14F-4D97-AF65-F5344CB8AC3E}">
        <p14:creationId xmlns:p14="http://schemas.microsoft.com/office/powerpoint/2010/main" val="22017386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さらに、これがしっかりとした雨、</a:t>
            </a:r>
            <a:r>
              <a:rPr kumimoji="1" lang="en-US" altLang="ja-JP" dirty="0"/>
              <a:t>1</a:t>
            </a:r>
            <a:r>
              <a:rPr kumimoji="1" lang="ja-JP" altLang="en-US" dirty="0"/>
              <a:t>時間あたり</a:t>
            </a:r>
            <a:r>
              <a:rPr kumimoji="1" lang="en-US" altLang="ja-JP" dirty="0"/>
              <a:t>5mm</a:t>
            </a:r>
            <a:r>
              <a:rPr kumimoji="1" lang="ja-JP" altLang="en-US" dirty="0"/>
              <a:t>の雨が一昼夜</a:t>
            </a:r>
            <a:r>
              <a:rPr kumimoji="1" lang="en-US" altLang="ja-JP" dirty="0"/>
              <a:t>10</a:t>
            </a:r>
            <a:r>
              <a:rPr kumimoji="1" lang="ja-JP" altLang="en-US" dirty="0"/>
              <a:t>時間降った場合を計算すると</a:t>
            </a:r>
            <a:endParaRPr kumimoji="1" lang="en-US" altLang="ja-JP" dirty="0"/>
          </a:p>
          <a:p>
            <a:endParaRPr kumimoji="1" lang="en-US" altLang="ja-JP" dirty="0"/>
          </a:p>
          <a:p>
            <a:r>
              <a:rPr kumimoji="1" lang="ja-JP" altLang="en-US" dirty="0"/>
              <a:t>これのさらに</a:t>
            </a:r>
            <a:r>
              <a:rPr kumimoji="1" lang="en-US" altLang="ja-JP" dirty="0"/>
              <a:t>10</a:t>
            </a:r>
            <a:r>
              <a:rPr kumimoji="1" lang="ja-JP" altLang="en-US" dirty="0"/>
              <a:t>倍で、ヘリコプターの散水量の</a:t>
            </a:r>
            <a:r>
              <a:rPr kumimoji="1" lang="en-US" altLang="ja-JP" dirty="0"/>
              <a:t>240</a:t>
            </a:r>
            <a:r>
              <a:rPr kumimoji="1" lang="ja-JP" altLang="en-US" dirty="0"/>
              <a:t>倍にもなります</a:t>
            </a:r>
            <a:endParaRPr kumimoji="1" lang="en-US" altLang="ja-JP" dirty="0"/>
          </a:p>
          <a:p>
            <a:endParaRPr kumimoji="1" lang="en-US" altLang="ja-JP" dirty="0"/>
          </a:p>
          <a:p>
            <a:r>
              <a:rPr kumimoji="1" lang="ja-JP" altLang="en-US" dirty="0"/>
              <a:t>しかも、ヘリコプターと異なり、雨はピンポイントではなく</a:t>
            </a:r>
            <a:endParaRPr kumimoji="1" lang="en-US" altLang="ja-JP" dirty="0"/>
          </a:p>
          <a:p>
            <a:r>
              <a:rPr kumimoji="1" lang="ja-JP" altLang="en-US" dirty="0"/>
              <a:t>あたり一帯に満遍なく、連続して散水するうえに</a:t>
            </a:r>
            <a:endParaRPr kumimoji="1" lang="en-US" altLang="ja-JP" dirty="0"/>
          </a:p>
          <a:p>
            <a:r>
              <a:rPr kumimoji="1" lang="ja-JP" altLang="en-US" dirty="0"/>
              <a:t>火種がくすぶる、山林の下草もしっとりと濡らすことができ</a:t>
            </a:r>
            <a:endParaRPr kumimoji="1" lang="en-US" altLang="ja-JP" dirty="0"/>
          </a:p>
          <a:p>
            <a:r>
              <a:rPr kumimoji="1" lang="ja-JP" altLang="en-US" dirty="0"/>
              <a:t>延焼拡大の防止には極めて有効となります</a:t>
            </a:r>
          </a:p>
        </p:txBody>
      </p:sp>
    </p:spTree>
    <p:extLst>
      <p:ext uri="{BB962C8B-B14F-4D97-AF65-F5344CB8AC3E}">
        <p14:creationId xmlns:p14="http://schemas.microsoft.com/office/powerpoint/2010/main" val="42281178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これらの計算をまとめると画面のようになります</a:t>
            </a:r>
            <a:endParaRPr kumimoji="1" lang="en-US" altLang="ja-JP" dirty="0"/>
          </a:p>
          <a:p>
            <a:r>
              <a:rPr kumimoji="1" lang="ja-JP" altLang="en-US" dirty="0"/>
              <a:t>あらためて自然の力の強大さを痛感させられます</a:t>
            </a:r>
            <a:endParaRPr kumimoji="1" lang="en-US" altLang="ja-JP" dirty="0"/>
          </a:p>
          <a:p>
            <a:endParaRPr kumimoji="1" lang="en-US" altLang="ja-JP" dirty="0"/>
          </a:p>
          <a:p>
            <a:r>
              <a:rPr kumimoji="1" lang="ja-JP" altLang="en-US" dirty="0"/>
              <a:t>ただし、元消防職員である私が自然の雨をことさら強調し</a:t>
            </a:r>
            <a:endParaRPr kumimoji="1" lang="en-US" altLang="ja-JP" dirty="0"/>
          </a:p>
          <a:p>
            <a:r>
              <a:rPr kumimoji="1" lang="ja-JP" altLang="en-US" dirty="0"/>
              <a:t>消防隊員や消防団員、そして自衛隊員の方々の決死の努力を</a:t>
            </a:r>
            <a:br>
              <a:rPr kumimoji="1" lang="en-US" altLang="ja-JP" dirty="0"/>
            </a:br>
            <a:r>
              <a:rPr kumimoji="1" lang="ja-JP" altLang="en-US" dirty="0"/>
              <a:t>説明しないわけにはいきません</a:t>
            </a:r>
            <a:endParaRPr kumimoji="1" lang="en-US" altLang="ja-JP" dirty="0"/>
          </a:p>
          <a:p>
            <a:endParaRPr kumimoji="1" lang="en-US" altLang="ja-JP" dirty="0"/>
          </a:p>
          <a:p>
            <a:r>
              <a:rPr kumimoji="1" lang="ja-JP" altLang="en-US" dirty="0"/>
              <a:t>雨は意志というものをもちませんから火災の延焼方向やタイミングなどはお構いなしです</a:t>
            </a:r>
            <a:endParaRPr kumimoji="1" lang="en-US" altLang="ja-JP" dirty="0"/>
          </a:p>
          <a:p>
            <a:r>
              <a:rPr kumimoji="1" lang="ja-JP" altLang="en-US" dirty="0"/>
              <a:t>しかも、いつ降るのか、降っている雨がいつ止むのかもわかりません</a:t>
            </a:r>
            <a:endParaRPr kumimoji="1" lang="en-US" altLang="ja-JP" dirty="0"/>
          </a:p>
          <a:p>
            <a:endParaRPr kumimoji="1" lang="en-US" altLang="ja-JP" dirty="0"/>
          </a:p>
          <a:p>
            <a:r>
              <a:rPr kumimoji="1" lang="ja-JP" altLang="en-US" dirty="0"/>
              <a:t>一方で、消火活動を含め、住民の避難や救出など</a:t>
            </a:r>
            <a:endParaRPr kumimoji="1" lang="en-US" altLang="ja-JP" dirty="0"/>
          </a:p>
          <a:p>
            <a:r>
              <a:rPr kumimoji="1" lang="ja-JP" altLang="en-US" dirty="0"/>
              <a:t>長期間に渡る、隊員の方々の懸命な努力があっての消火、鎮圧、鎮火ということを</a:t>
            </a:r>
            <a:endParaRPr kumimoji="1" lang="en-US" altLang="ja-JP" dirty="0"/>
          </a:p>
          <a:p>
            <a:r>
              <a:rPr kumimoji="1" lang="ja-JP" altLang="en-US" dirty="0"/>
              <a:t>ここであらためて強調しておきたいと思います</a:t>
            </a:r>
          </a:p>
        </p:txBody>
      </p:sp>
    </p:spTree>
    <p:extLst>
      <p:ext uri="{BB962C8B-B14F-4D97-AF65-F5344CB8AC3E}">
        <p14:creationId xmlns:p14="http://schemas.microsoft.com/office/powerpoint/2010/main" val="4465536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さて、ここで少し脱線します</a:t>
            </a:r>
            <a:endParaRPr kumimoji="1" lang="en-US" altLang="ja-JP" dirty="0"/>
          </a:p>
          <a:p>
            <a:endParaRPr kumimoji="1" lang="en-US" altLang="ja-JP" dirty="0"/>
          </a:p>
          <a:p>
            <a:r>
              <a:rPr kumimoji="1" lang="ja-JP" altLang="en-US" dirty="0"/>
              <a:t>雨といえば役に立つことばかりではありません</a:t>
            </a:r>
            <a:endParaRPr kumimoji="1" lang="en-US" altLang="ja-JP" dirty="0"/>
          </a:p>
          <a:p>
            <a:r>
              <a:rPr kumimoji="1" lang="ja-JP" altLang="en-US" dirty="0"/>
              <a:t>今年の夏、全国各地で大災害を引き起こしたのもまた雨です</a:t>
            </a:r>
            <a:endParaRPr kumimoji="1" lang="en-US" altLang="ja-JP" dirty="0"/>
          </a:p>
          <a:p>
            <a:endParaRPr kumimoji="1" lang="en-US" altLang="ja-JP" dirty="0"/>
          </a:p>
          <a:p>
            <a:r>
              <a:rPr kumimoji="1" lang="ja-JP" altLang="en-US" dirty="0"/>
              <a:t>東京都内には、神田川・環状七号線地下調節池というものがあります</a:t>
            </a:r>
            <a:endParaRPr kumimoji="1" lang="en-US" altLang="ja-JP" dirty="0"/>
          </a:p>
          <a:p>
            <a:r>
              <a:rPr kumimoji="1" lang="ja-JP" altLang="en-US" dirty="0"/>
              <a:t>いわゆる環状七号線という道路下にある、大雨対策として人工的に作られた巨大な貯水池です</a:t>
            </a:r>
            <a:endParaRPr kumimoji="1" lang="en-US" altLang="ja-JP" dirty="0"/>
          </a:p>
          <a:p>
            <a:r>
              <a:rPr kumimoji="1" lang="ja-JP" altLang="en-US" dirty="0"/>
              <a:t>大きさは、直径</a:t>
            </a:r>
            <a:r>
              <a:rPr kumimoji="1" lang="en-US" altLang="ja-JP" dirty="0"/>
              <a:t>12.5</a:t>
            </a:r>
            <a:r>
              <a:rPr kumimoji="1" lang="ja-JP" altLang="en-US" dirty="0"/>
              <a:t>ｍ、長さ</a:t>
            </a:r>
            <a:r>
              <a:rPr kumimoji="1" lang="en-US" altLang="ja-JP" dirty="0"/>
              <a:t>4.5km</a:t>
            </a:r>
            <a:r>
              <a:rPr kumimoji="1" lang="ja-JP" altLang="en-US" dirty="0"/>
              <a:t>で、その貯水量は</a:t>
            </a:r>
            <a:r>
              <a:rPr kumimoji="1" lang="en-US" altLang="ja-JP" dirty="0"/>
              <a:t>550,000</a:t>
            </a:r>
            <a:r>
              <a:rPr kumimoji="1" lang="ja-JP" altLang="en-US" dirty="0"/>
              <a:t>㎥</a:t>
            </a:r>
            <a:endParaRPr kumimoji="1" lang="en-US" altLang="ja-JP" dirty="0"/>
          </a:p>
          <a:p>
            <a:r>
              <a:rPr kumimoji="1" lang="ja-JP" altLang="en-US" dirty="0"/>
              <a:t>右下の写真、巨大な貯水池の中央下の方に見える小さなもの、これが人間の大きさです</a:t>
            </a:r>
            <a:endParaRPr kumimoji="1" lang="en-US" altLang="ja-JP" dirty="0"/>
          </a:p>
          <a:p>
            <a:endParaRPr kumimoji="1" lang="en-US" altLang="ja-JP" dirty="0"/>
          </a:p>
          <a:p>
            <a:r>
              <a:rPr kumimoji="1" lang="ja-JP" altLang="en-US" dirty="0"/>
              <a:t>一方で、多くの行政区で大雨対策の一つの指標とされているのが</a:t>
            </a:r>
            <a:r>
              <a:rPr kumimoji="1" lang="en-US" altLang="ja-JP" dirty="0"/>
              <a:t>1</a:t>
            </a:r>
            <a:r>
              <a:rPr kumimoji="1" lang="ja-JP" altLang="en-US" dirty="0"/>
              <a:t>時間あたり</a:t>
            </a:r>
            <a:r>
              <a:rPr kumimoji="1" lang="en-US" altLang="ja-JP" dirty="0"/>
              <a:t>50mm</a:t>
            </a:r>
            <a:r>
              <a:rPr kumimoji="1" lang="ja-JP" altLang="en-US" dirty="0"/>
              <a:t>の雨です</a:t>
            </a:r>
            <a:endParaRPr kumimoji="1" lang="en-US" altLang="ja-JP" dirty="0"/>
          </a:p>
          <a:p>
            <a:endParaRPr kumimoji="1" lang="en-US" altLang="ja-JP" dirty="0"/>
          </a:p>
          <a:p>
            <a:r>
              <a:rPr kumimoji="1" lang="ja-JP" altLang="en-US" dirty="0"/>
              <a:t>先ほどの大船渡市の延焼面積、</a:t>
            </a:r>
            <a:r>
              <a:rPr kumimoji="1" lang="en-US" altLang="ja-JP" dirty="0"/>
              <a:t>3,370ha</a:t>
            </a:r>
            <a:r>
              <a:rPr kumimoji="1" lang="ja-JP" altLang="en-US" dirty="0"/>
              <a:t>にこの</a:t>
            </a:r>
            <a:r>
              <a:rPr kumimoji="1" lang="en-US" altLang="ja-JP" dirty="0"/>
              <a:t>50mm/h</a:t>
            </a:r>
            <a:r>
              <a:rPr kumimoji="1" lang="ja-JP" altLang="en-US" dirty="0"/>
              <a:t>の雨が</a:t>
            </a:r>
            <a:r>
              <a:rPr kumimoji="1" lang="en-US" altLang="ja-JP" dirty="0"/>
              <a:t>1</a:t>
            </a:r>
            <a:r>
              <a:rPr kumimoji="1" lang="ja-JP" altLang="en-US" dirty="0"/>
              <a:t>時間降ると </a:t>
            </a:r>
            <a:r>
              <a:rPr kumimoji="1" lang="en-US" altLang="ja-JP" dirty="0"/>
              <a:t>1.685×10</a:t>
            </a:r>
            <a:r>
              <a:rPr kumimoji="1" lang="en-US" altLang="ja-JP" baseline="30000" dirty="0"/>
              <a:t>6</a:t>
            </a:r>
            <a:r>
              <a:rPr kumimoji="1" lang="ja-JP" altLang="en-US" dirty="0"/>
              <a:t>㎥</a:t>
            </a:r>
            <a:endParaRPr kumimoji="1" lang="en-US" altLang="ja-JP" dirty="0"/>
          </a:p>
          <a:p>
            <a:r>
              <a:rPr kumimoji="1" lang="ja-JP" altLang="en-US" dirty="0"/>
              <a:t>その雨の量は、この貯水池の貯水量</a:t>
            </a:r>
            <a:r>
              <a:rPr kumimoji="1" lang="en-US" altLang="ja-JP" dirty="0"/>
              <a:t>55</a:t>
            </a:r>
            <a:r>
              <a:rPr kumimoji="1" lang="ja-JP" altLang="en-US" dirty="0"/>
              <a:t>万㎥の約</a:t>
            </a:r>
            <a:r>
              <a:rPr kumimoji="1" lang="en-US" altLang="ja-JP" dirty="0"/>
              <a:t>3</a:t>
            </a:r>
            <a:r>
              <a:rPr kumimoji="1" lang="ja-JP" altLang="en-US" dirty="0"/>
              <a:t>倍になります</a:t>
            </a:r>
            <a:endParaRPr kumimoji="1" lang="en-US" altLang="ja-JP" dirty="0"/>
          </a:p>
          <a:p>
            <a:r>
              <a:rPr kumimoji="1" lang="ja-JP" altLang="en-US" dirty="0"/>
              <a:t>あっという間にあふれてしまいます。恐ろしいですね</a:t>
            </a:r>
            <a:endParaRPr kumimoji="1" lang="en-US" altLang="ja-JP" dirty="0"/>
          </a:p>
          <a:p>
            <a:endParaRPr kumimoji="1" lang="en-US" altLang="ja-JP" dirty="0"/>
          </a:p>
          <a:p>
            <a:r>
              <a:rPr kumimoji="1" lang="ja-JP" altLang="en-US" dirty="0"/>
              <a:t>ちなみに、左下の地図の中央の縦の赤いラインが地下調整池です</a:t>
            </a:r>
            <a:endParaRPr kumimoji="1" lang="en-US" altLang="ja-JP" dirty="0"/>
          </a:p>
          <a:p>
            <a:r>
              <a:rPr kumimoji="1" lang="ja-JP" altLang="en-US" dirty="0"/>
              <a:t>この地図の左半分がおよそ杉並区の区域で</a:t>
            </a:r>
            <a:endParaRPr kumimoji="1" lang="en-US" altLang="ja-JP" dirty="0"/>
          </a:p>
          <a:p>
            <a:r>
              <a:rPr kumimoji="1" lang="ja-JP" altLang="en-US" dirty="0"/>
              <a:t>この区域に流れる神田川、善福寺川、妙正寺川の三つの川を経て</a:t>
            </a:r>
            <a:endParaRPr kumimoji="1" lang="en-US" altLang="ja-JP" dirty="0"/>
          </a:p>
          <a:p>
            <a:r>
              <a:rPr kumimoji="1" lang="ja-JP" altLang="en-US" dirty="0"/>
              <a:t>この貯水池に雨が集まってくるのですが</a:t>
            </a:r>
            <a:endParaRPr kumimoji="1" lang="en-US" altLang="ja-JP" dirty="0"/>
          </a:p>
          <a:p>
            <a:r>
              <a:rPr kumimoji="1" lang="ja-JP" altLang="en-US" dirty="0"/>
              <a:t>この範囲と大船渡市の林野火災の延焼面積はほぼ同等の大きさです</a:t>
            </a:r>
            <a:endParaRPr kumimoji="1" lang="en-US" altLang="ja-JP" dirty="0"/>
          </a:p>
          <a:p>
            <a:endParaRPr kumimoji="1" lang="en-US" altLang="ja-JP" dirty="0"/>
          </a:p>
          <a:p>
            <a:r>
              <a:rPr kumimoji="1" lang="ja-JP" altLang="en-US" dirty="0"/>
              <a:t>昨今は、温暖化の影響で台風ならずとも、線状降水帯による大雨が降り</a:t>
            </a:r>
            <a:endParaRPr kumimoji="1" lang="en-US" altLang="ja-JP" dirty="0"/>
          </a:p>
          <a:p>
            <a:r>
              <a:rPr kumimoji="1" lang="ja-JP" altLang="en-US" dirty="0"/>
              <a:t>ところによって、</a:t>
            </a:r>
            <a:r>
              <a:rPr kumimoji="1" lang="en-US" altLang="ja-JP" dirty="0"/>
              <a:t>1</a:t>
            </a:r>
            <a:r>
              <a:rPr kumimoji="1" lang="ja-JP" altLang="en-US" dirty="0"/>
              <a:t>時間あたり</a:t>
            </a:r>
            <a:r>
              <a:rPr kumimoji="1" lang="en-US" altLang="ja-JP" dirty="0"/>
              <a:t>100mm</a:t>
            </a:r>
            <a:r>
              <a:rPr kumimoji="1" lang="ja-JP" altLang="en-US" dirty="0"/>
              <a:t>といった数字を目にすることも多くなりました</a:t>
            </a:r>
            <a:endParaRPr kumimoji="1" lang="en-US" altLang="ja-JP" dirty="0"/>
          </a:p>
          <a:p>
            <a:r>
              <a:rPr kumimoji="1" lang="ja-JP" altLang="en-US" dirty="0"/>
              <a:t>この傾向は、今後一層、頻繁に、そしてその量も増加していくことが危惧されています</a:t>
            </a:r>
            <a:endParaRPr kumimoji="1" lang="en-US" altLang="ja-JP" dirty="0"/>
          </a:p>
          <a:p>
            <a:endParaRPr kumimoji="1" lang="en-US" altLang="ja-JP" dirty="0"/>
          </a:p>
          <a:p>
            <a:r>
              <a:rPr kumimoji="1" lang="ja-JP" altLang="en-US" dirty="0"/>
              <a:t>この静岡駅周辺も、こんな雨が降ったりしたら</a:t>
            </a:r>
            <a:br>
              <a:rPr kumimoji="1" lang="en-US" altLang="ja-JP" dirty="0"/>
            </a:br>
            <a:r>
              <a:rPr kumimoji="1" lang="ja-JP" altLang="en-US" dirty="0"/>
              <a:t>地下街やビルの地階等が浸水し、日常生活や経済に相当な影響をもたらすことになるでしょう</a:t>
            </a:r>
          </a:p>
        </p:txBody>
      </p:sp>
    </p:spTree>
    <p:extLst>
      <p:ext uri="{BB962C8B-B14F-4D97-AF65-F5344CB8AC3E}">
        <p14:creationId xmlns:p14="http://schemas.microsoft.com/office/powerpoint/2010/main" val="20217911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そして、</a:t>
            </a:r>
            <a:r>
              <a:rPr kumimoji="1" lang="en-US" altLang="ja-JP" dirty="0"/>
              <a:t>1</a:t>
            </a:r>
            <a:r>
              <a:rPr kumimoji="1" lang="ja-JP" altLang="en-US" dirty="0"/>
              <a:t>時間あたり</a:t>
            </a:r>
            <a:r>
              <a:rPr kumimoji="1" lang="en-US" altLang="ja-JP" dirty="0"/>
              <a:t>50mm</a:t>
            </a:r>
            <a:r>
              <a:rPr kumimoji="1" lang="ja-JP" altLang="en-US" dirty="0"/>
              <a:t>の雨という値は</a:t>
            </a:r>
            <a:br>
              <a:rPr kumimoji="1" lang="en-US" altLang="ja-JP" dirty="0"/>
            </a:br>
            <a:r>
              <a:rPr kumimoji="1" lang="ja-JP" altLang="en-US" dirty="0"/>
              <a:t>内水氾濫を想定し、自治体が雨水を排水する計画のもとになる国土交通省の指針の値です</a:t>
            </a:r>
            <a:endParaRPr kumimoji="1" lang="en-US" altLang="ja-JP" dirty="0"/>
          </a:p>
          <a:p>
            <a:endParaRPr kumimoji="1" lang="en-US" altLang="ja-JP" dirty="0"/>
          </a:p>
          <a:p>
            <a:r>
              <a:rPr kumimoji="1" lang="ja-JP" altLang="en-US" dirty="0"/>
              <a:t>昨今の線状降水帯や台風に伴う強烈な豪雨では</a:t>
            </a:r>
            <a:endParaRPr kumimoji="1" lang="en-US" altLang="ja-JP" dirty="0"/>
          </a:p>
          <a:p>
            <a:r>
              <a:rPr kumimoji="1" lang="en-US" altLang="ja-JP" dirty="0"/>
              <a:t>1</a:t>
            </a:r>
            <a:r>
              <a:rPr kumimoji="1" lang="ja-JP" altLang="en-US" dirty="0"/>
              <a:t>時間雨量が</a:t>
            </a:r>
            <a:r>
              <a:rPr kumimoji="1" lang="en-US" altLang="ja-JP" dirty="0"/>
              <a:t>100mm</a:t>
            </a:r>
            <a:r>
              <a:rPr kumimoji="1" lang="ja-JP" altLang="en-US" dirty="0"/>
              <a:t>を超える場合が多発しています</a:t>
            </a:r>
            <a:endParaRPr kumimoji="1" lang="en-US" altLang="ja-JP" dirty="0"/>
          </a:p>
          <a:p>
            <a:endParaRPr kumimoji="1" lang="en-US" altLang="ja-JP" dirty="0"/>
          </a:p>
          <a:p>
            <a:r>
              <a:rPr kumimoji="1" lang="ja-JP" altLang="en-US" dirty="0"/>
              <a:t>これまでの指針では</a:t>
            </a:r>
            <a:r>
              <a:rPr kumimoji="1" lang="en-US" altLang="ja-JP" dirty="0"/>
              <a:t>5</a:t>
            </a:r>
            <a:r>
              <a:rPr kumimoji="1" lang="ja-JP" altLang="en-US" dirty="0"/>
              <a:t>年に一度の雨として</a:t>
            </a:r>
            <a:r>
              <a:rPr kumimoji="1" lang="en-US" altLang="ja-JP" dirty="0"/>
              <a:t>1</a:t>
            </a:r>
            <a:r>
              <a:rPr kumimoji="1" lang="ja-JP" altLang="en-US" dirty="0"/>
              <a:t>時間あたり</a:t>
            </a:r>
            <a:r>
              <a:rPr kumimoji="1" lang="en-US" altLang="ja-JP" dirty="0"/>
              <a:t>50mm</a:t>
            </a:r>
          </a:p>
          <a:p>
            <a:r>
              <a:rPr kumimoji="1" lang="ja-JP" altLang="en-US" dirty="0"/>
              <a:t>そして、都市機能が集積している地区は、</a:t>
            </a:r>
            <a:r>
              <a:rPr kumimoji="1" lang="en-US" altLang="ja-JP" dirty="0"/>
              <a:t>10</a:t>
            </a:r>
            <a:r>
              <a:rPr kumimoji="1" lang="ja-JP" altLang="en-US" dirty="0"/>
              <a:t>年に一度の雨として</a:t>
            </a:r>
            <a:r>
              <a:rPr kumimoji="1" lang="en-US" altLang="ja-JP" dirty="0"/>
              <a:t>1</a:t>
            </a:r>
            <a:r>
              <a:rPr kumimoji="1" lang="ja-JP" altLang="en-US" dirty="0"/>
              <a:t>時間あたり</a:t>
            </a:r>
            <a:r>
              <a:rPr kumimoji="1" lang="en-US" altLang="ja-JP" dirty="0"/>
              <a:t>60</a:t>
            </a:r>
            <a:r>
              <a:rPr kumimoji="1" lang="ja-JP" altLang="en-US" dirty="0"/>
              <a:t>～</a:t>
            </a:r>
            <a:r>
              <a:rPr kumimoji="1" lang="en-US" altLang="ja-JP" dirty="0"/>
              <a:t>70mm</a:t>
            </a:r>
            <a:r>
              <a:rPr kumimoji="1" lang="ja-JP" altLang="en-US" dirty="0"/>
              <a:t>などの数値を定めていますが</a:t>
            </a:r>
            <a:endParaRPr kumimoji="1" lang="en-US" altLang="ja-JP" dirty="0"/>
          </a:p>
          <a:p>
            <a:r>
              <a:rPr kumimoji="1" lang="ja-JP" altLang="en-US" dirty="0"/>
              <a:t>もはやこの程度の数値では対策が追いつかなくなっています</a:t>
            </a:r>
            <a:endParaRPr kumimoji="1" lang="en-US" altLang="ja-JP" dirty="0"/>
          </a:p>
          <a:p>
            <a:endParaRPr kumimoji="1" lang="en-US" altLang="ja-JP" dirty="0"/>
          </a:p>
          <a:p>
            <a:r>
              <a:rPr kumimoji="1" lang="ja-JP" altLang="en-US" dirty="0"/>
              <a:t>ちなみに、画面右にあるとおり、今年</a:t>
            </a:r>
            <a:r>
              <a:rPr kumimoji="1" lang="en-US" altLang="ja-JP" dirty="0"/>
              <a:t>8</a:t>
            </a:r>
            <a:r>
              <a:rPr kumimoji="1" lang="ja-JP" altLang="en-US" dirty="0"/>
              <a:t>月の大雨において</a:t>
            </a:r>
            <a:endParaRPr kumimoji="1" lang="en-US" altLang="ja-JP" dirty="0"/>
          </a:p>
          <a:p>
            <a:r>
              <a:rPr kumimoji="1" lang="ja-JP" altLang="en-US" dirty="0"/>
              <a:t>千葉県中央区で観測史上</a:t>
            </a:r>
            <a:r>
              <a:rPr kumimoji="1" lang="en-US" altLang="ja-JP" dirty="0"/>
              <a:t>1</a:t>
            </a:r>
            <a:r>
              <a:rPr kumimoji="1" lang="ja-JP" altLang="en-US" dirty="0"/>
              <a:t>位を記録した際には、</a:t>
            </a:r>
            <a:r>
              <a:rPr kumimoji="1" lang="en-US" altLang="ja-JP" dirty="0"/>
              <a:t>24</a:t>
            </a:r>
            <a:r>
              <a:rPr kumimoji="1" lang="ja-JP" altLang="en-US" dirty="0"/>
              <a:t>時間雨量が、なんと</a:t>
            </a:r>
            <a:r>
              <a:rPr kumimoji="1" lang="en-US" altLang="ja-JP" dirty="0"/>
              <a:t>367</a:t>
            </a:r>
            <a:r>
              <a:rPr kumimoji="1" lang="ja-JP" altLang="en-US" dirty="0"/>
              <a:t>ｍｍ、</a:t>
            </a:r>
            <a:r>
              <a:rPr kumimoji="1" lang="en-US" altLang="ja-JP" dirty="0"/>
              <a:t>1</a:t>
            </a:r>
            <a:r>
              <a:rPr kumimoji="1" lang="ja-JP" altLang="en-US" dirty="0"/>
              <a:t>時間雨量が</a:t>
            </a:r>
            <a:r>
              <a:rPr kumimoji="1" lang="en-US" altLang="ja-JP" dirty="0"/>
              <a:t>115</a:t>
            </a:r>
            <a:r>
              <a:rPr kumimoji="1" lang="ja-JP" altLang="en-US" dirty="0"/>
              <a:t>ｍｍでした</a:t>
            </a:r>
            <a:endParaRPr kumimoji="1" lang="en-US" altLang="ja-JP" dirty="0"/>
          </a:p>
          <a:p>
            <a:endParaRPr kumimoji="1" lang="en-US" altLang="ja-JP" dirty="0"/>
          </a:p>
          <a:p>
            <a:r>
              <a:rPr kumimoji="1" lang="ja-JP" altLang="en-US" dirty="0"/>
              <a:t>林野火災や干ばつの際には、</a:t>
            </a:r>
            <a:r>
              <a:rPr kumimoji="1" lang="en-US" altLang="ja-JP" dirty="0"/>
              <a:t>50mm</a:t>
            </a:r>
            <a:r>
              <a:rPr kumimoji="1" lang="ja-JP" altLang="en-US" dirty="0"/>
              <a:t>という雨はとても尊いものですが</a:t>
            </a:r>
            <a:endParaRPr kumimoji="1" lang="en-US" altLang="ja-JP" dirty="0"/>
          </a:p>
          <a:p>
            <a:r>
              <a:rPr kumimoji="1" lang="ja-JP" altLang="en-US" dirty="0"/>
              <a:t>かたや災害という切り口から見てみると、まとまった雨というのは、とてもやっかいなものでもあります</a:t>
            </a:r>
          </a:p>
        </p:txBody>
      </p:sp>
    </p:spTree>
    <p:extLst>
      <p:ext uri="{BB962C8B-B14F-4D97-AF65-F5344CB8AC3E}">
        <p14:creationId xmlns:p14="http://schemas.microsoft.com/office/powerpoint/2010/main" val="26880262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さらにまた脱線しますが</a:t>
            </a:r>
            <a:endParaRPr kumimoji="1" lang="en-US" altLang="ja-JP" dirty="0"/>
          </a:p>
          <a:p>
            <a:r>
              <a:rPr kumimoji="1" lang="ja-JP" altLang="en-US" dirty="0"/>
              <a:t>水害などの大災害が発生した際、「激甚災害法の適用」といった言葉を耳にすることがあると思いますが</a:t>
            </a:r>
            <a:endParaRPr kumimoji="1" lang="en-US" altLang="ja-JP" dirty="0"/>
          </a:p>
          <a:p>
            <a:r>
              <a:rPr kumimoji="1" lang="ja-JP" altLang="en-US" dirty="0"/>
              <a:t>これは、大災害発生のあとに、その復旧などに対応するための費用を国が賄うためのものです</a:t>
            </a:r>
            <a:endParaRPr kumimoji="1" lang="en-US" altLang="ja-JP" dirty="0"/>
          </a:p>
          <a:p>
            <a:endParaRPr kumimoji="1" lang="en-US" altLang="ja-JP" dirty="0"/>
          </a:p>
          <a:p>
            <a:r>
              <a:rPr kumimoji="1" lang="ja-JP" altLang="en-US" dirty="0"/>
              <a:t>このグラフのように、直近</a:t>
            </a:r>
            <a:r>
              <a:rPr kumimoji="1" lang="en-US" altLang="ja-JP" dirty="0"/>
              <a:t>10</a:t>
            </a:r>
            <a:r>
              <a:rPr kumimoji="1" lang="ja-JP" altLang="en-US" dirty="0"/>
              <a:t>年間で同法が適用された市町村数をみてみますと</a:t>
            </a:r>
            <a:endParaRPr kumimoji="1" lang="en-US" altLang="ja-JP" dirty="0"/>
          </a:p>
          <a:p>
            <a:r>
              <a:rPr kumimoji="1" lang="ja-JP" altLang="en-US" dirty="0"/>
              <a:t>昨今地震被害や風水害が度々発生している熊本県が最多となっており</a:t>
            </a:r>
            <a:endParaRPr kumimoji="1" lang="en-US" altLang="ja-JP" dirty="0"/>
          </a:p>
          <a:p>
            <a:r>
              <a:rPr kumimoji="1" lang="ja-JP" altLang="en-US" dirty="0"/>
              <a:t>滋賀県や香川県はゼロとなっています</a:t>
            </a:r>
            <a:endParaRPr kumimoji="1" lang="en-US" altLang="ja-JP" dirty="0"/>
          </a:p>
          <a:p>
            <a:endParaRPr kumimoji="1" lang="en-US" altLang="ja-JP" dirty="0"/>
          </a:p>
          <a:p>
            <a:r>
              <a:rPr kumimoji="1" lang="ja-JP" altLang="en-US" dirty="0"/>
              <a:t>ここ静岡県は２。私の住む東京都は１ですから、かなり少ないことがわかります</a:t>
            </a:r>
            <a:endParaRPr kumimoji="1" lang="en-US" altLang="ja-JP" dirty="0"/>
          </a:p>
          <a:p>
            <a:r>
              <a:rPr kumimoji="1" lang="ja-JP" altLang="en-US" dirty="0"/>
              <a:t>概ね関東から東海、近畿地方にかけては、比較的少ないようです</a:t>
            </a:r>
            <a:endParaRPr kumimoji="1" lang="en-US" altLang="ja-JP" dirty="0"/>
          </a:p>
        </p:txBody>
      </p:sp>
    </p:spTree>
    <p:extLst>
      <p:ext uri="{BB962C8B-B14F-4D97-AF65-F5344CB8AC3E}">
        <p14:creationId xmlns:p14="http://schemas.microsoft.com/office/powerpoint/2010/main" val="24273336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さて、次に、私が本部長時代に経験した林野火災の消防活動に際して経験した内容をご紹介します</a:t>
            </a:r>
            <a:endParaRPr kumimoji="1" lang="en-US" altLang="ja-JP" dirty="0"/>
          </a:p>
          <a:p>
            <a:endParaRPr kumimoji="1" lang="en-US" altLang="ja-JP" dirty="0"/>
          </a:p>
          <a:p>
            <a:r>
              <a:rPr kumimoji="1" lang="ja-JP" altLang="en-US" dirty="0"/>
              <a:t>地上で消防隊員や消防団員がホースで水をまくのに比べ</a:t>
            </a:r>
            <a:br>
              <a:rPr kumimoji="1" lang="en-US" altLang="ja-JP" dirty="0"/>
            </a:br>
            <a:r>
              <a:rPr kumimoji="1" lang="ja-JP" altLang="en-US" dirty="0"/>
              <a:t>確かにヘリコプターによる消火は、極めて有効です</a:t>
            </a:r>
            <a:endParaRPr kumimoji="1" lang="en-US" altLang="ja-JP" dirty="0"/>
          </a:p>
          <a:p>
            <a:r>
              <a:rPr kumimoji="1" lang="ja-JP" altLang="en-US" dirty="0"/>
              <a:t>しかしながら、活動現場では、様々な課題・留意点があるのです</a:t>
            </a:r>
            <a:endParaRPr kumimoji="1" lang="en-US" altLang="ja-JP" dirty="0"/>
          </a:p>
          <a:p>
            <a:endParaRPr kumimoji="1" lang="en-US" altLang="ja-JP" dirty="0"/>
          </a:p>
          <a:p>
            <a:r>
              <a:rPr kumimoji="1" lang="ja-JP" altLang="en-US" dirty="0"/>
              <a:t>まず、大量放水による水の衝撃が凄まじいこと</a:t>
            </a:r>
            <a:endParaRPr kumimoji="1" lang="en-US" altLang="ja-JP" dirty="0"/>
          </a:p>
          <a:p>
            <a:r>
              <a:rPr kumimoji="1" lang="ja-JP" altLang="en-US" dirty="0"/>
              <a:t>木造家屋なら倒壊や損壊するおそれがあり</a:t>
            </a:r>
            <a:endParaRPr kumimoji="1" lang="en-US" altLang="ja-JP" dirty="0"/>
          </a:p>
          <a:p>
            <a:r>
              <a:rPr kumimoji="1" lang="ja-JP" altLang="en-US" dirty="0"/>
              <a:t>散水した斜面では倒木や大きな石などが凄まじい勢いで流れ落ちてきて</a:t>
            </a:r>
            <a:endParaRPr kumimoji="1" lang="en-US" altLang="ja-JP" dirty="0"/>
          </a:p>
          <a:p>
            <a:r>
              <a:rPr kumimoji="1" lang="ja-JP" altLang="en-US" dirty="0"/>
              <a:t>隊員がその下手にいた場合には、二次災害の危険があります</a:t>
            </a:r>
            <a:endParaRPr kumimoji="1" lang="en-US" altLang="ja-JP" dirty="0"/>
          </a:p>
          <a:p>
            <a:endParaRPr kumimoji="1" lang="en-US" altLang="ja-JP" dirty="0"/>
          </a:p>
          <a:p>
            <a:r>
              <a:rPr kumimoji="1" lang="ja-JP" altLang="en-US" dirty="0"/>
              <a:t>また、地上の消防隊員たちは、水でぬかるんだ状態では様々な危険と隣り合わせとなります</a:t>
            </a:r>
            <a:endParaRPr kumimoji="1" lang="en-US" altLang="ja-JP" dirty="0"/>
          </a:p>
          <a:p>
            <a:r>
              <a:rPr kumimoji="1" lang="ja-JP" altLang="en-US" dirty="0"/>
              <a:t>そんな過酷な環境の中で、火災の鎮火に向け、背負い式の水のうによる手作業での消火により</a:t>
            </a:r>
            <a:endParaRPr kumimoji="1" lang="en-US" altLang="ja-JP" dirty="0"/>
          </a:p>
          <a:p>
            <a:r>
              <a:rPr kumimoji="1" lang="ja-JP" altLang="en-US" dirty="0"/>
              <a:t>地中でくすぶる火種を確認し消火することになります</a:t>
            </a:r>
          </a:p>
        </p:txBody>
      </p:sp>
    </p:spTree>
    <p:extLst>
      <p:ext uri="{BB962C8B-B14F-4D97-AF65-F5344CB8AC3E}">
        <p14:creationId xmlns:p14="http://schemas.microsoft.com/office/powerpoint/2010/main" val="24809162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ここで、冒頭に出てきた鎮圧と鎮火について説明します</a:t>
            </a:r>
            <a:endParaRPr kumimoji="1" lang="en-US" altLang="ja-JP" dirty="0"/>
          </a:p>
          <a:p>
            <a:endParaRPr kumimoji="1" lang="en-US" altLang="ja-JP" dirty="0"/>
          </a:p>
          <a:p>
            <a:r>
              <a:rPr kumimoji="1" lang="ja-JP" altLang="en-US" dirty="0"/>
              <a:t>鎮圧とは、火災の勢いが衰え、それ以上拡大する恐れがなくなった状態をいいます</a:t>
            </a:r>
            <a:endParaRPr kumimoji="1" lang="en-US" altLang="ja-JP" dirty="0"/>
          </a:p>
          <a:p>
            <a:r>
              <a:rPr kumimoji="1" lang="ja-JP" altLang="en-US" dirty="0"/>
              <a:t>ずいぶんとアバウトですね</a:t>
            </a:r>
            <a:endParaRPr kumimoji="1" lang="en-US" altLang="ja-JP" dirty="0"/>
          </a:p>
          <a:p>
            <a:endParaRPr kumimoji="1" lang="en-US" altLang="ja-JP" dirty="0"/>
          </a:p>
          <a:p>
            <a:r>
              <a:rPr kumimoji="1" lang="ja-JP" altLang="en-US" dirty="0"/>
              <a:t>一方、鎮火はとても慎重な判断を要します</a:t>
            </a:r>
            <a:endParaRPr kumimoji="1" lang="en-US" altLang="ja-JP" dirty="0"/>
          </a:p>
          <a:p>
            <a:r>
              <a:rPr kumimoji="1" lang="ja-JP" altLang="en-US" dirty="0"/>
              <a:t>完全に火種が消え、再燃の恐れがない状態を言うからです</a:t>
            </a:r>
            <a:endParaRPr kumimoji="1" lang="en-US" altLang="ja-JP" dirty="0"/>
          </a:p>
          <a:p>
            <a:endParaRPr kumimoji="1" lang="en-US" altLang="ja-JP" dirty="0"/>
          </a:p>
          <a:p>
            <a:r>
              <a:rPr kumimoji="1" lang="ja-JP" altLang="en-US" dirty="0"/>
              <a:t>この「鎮火の確認」は、延焼面積、つまり</a:t>
            </a:r>
            <a:r>
              <a:rPr kumimoji="1" lang="en-US" altLang="ja-JP" dirty="0"/>
              <a:t>3,370ha</a:t>
            </a:r>
            <a:r>
              <a:rPr kumimoji="1" lang="ja-JP" altLang="en-US" dirty="0"/>
              <a:t>すべての区域で行われたため</a:t>
            </a:r>
            <a:endParaRPr kumimoji="1" lang="en-US" altLang="ja-JP" dirty="0"/>
          </a:p>
          <a:p>
            <a:r>
              <a:rPr kumimoji="1" lang="ja-JP" altLang="en-US" dirty="0"/>
              <a:t>結果として、今回の火災では、</a:t>
            </a:r>
            <a:r>
              <a:rPr kumimoji="1" lang="en-US" altLang="ja-JP" dirty="0"/>
              <a:t>40</a:t>
            </a:r>
            <a:r>
              <a:rPr kumimoji="1" lang="ja-JP" altLang="en-US" dirty="0"/>
              <a:t>日という長期間を要することとなりました</a:t>
            </a:r>
            <a:endParaRPr kumimoji="1" lang="en-US" altLang="ja-JP" dirty="0"/>
          </a:p>
          <a:p>
            <a:endParaRPr kumimoji="1" lang="en-US" altLang="ja-JP" dirty="0"/>
          </a:p>
          <a:p>
            <a:r>
              <a:rPr kumimoji="1" lang="ja-JP" altLang="en-US" dirty="0"/>
              <a:t>よくニュースなどを見て「もう</a:t>
            </a:r>
            <a:r>
              <a:rPr kumimoji="1" lang="en-US" altLang="ja-JP" dirty="0"/>
              <a:t>1</a:t>
            </a:r>
            <a:r>
              <a:rPr kumimoji="1" lang="ja-JP" altLang="en-US" dirty="0"/>
              <a:t>か月も経つのに、まだ消せないのか」などと言う方もいらっしゃいますが</a:t>
            </a:r>
            <a:endParaRPr kumimoji="1" lang="en-US" altLang="ja-JP" dirty="0"/>
          </a:p>
          <a:p>
            <a:r>
              <a:rPr kumimoji="1" lang="ja-JP" altLang="en-US" dirty="0"/>
              <a:t>こんな背景を覚えておいていただくと幸いです</a:t>
            </a:r>
            <a:endParaRPr kumimoji="1" lang="en-US" altLang="ja-JP" dirty="0"/>
          </a:p>
          <a:p>
            <a:endParaRPr kumimoji="1" lang="en-US" altLang="ja-JP" dirty="0"/>
          </a:p>
          <a:p>
            <a:r>
              <a:rPr kumimoji="1" lang="ja-JP" altLang="en-US" dirty="0"/>
              <a:t>大船渡市の林野火災が教えてくれたことは</a:t>
            </a:r>
            <a:endParaRPr kumimoji="1" lang="en-US" altLang="ja-JP" dirty="0"/>
          </a:p>
          <a:p>
            <a:r>
              <a:rPr kumimoji="1" lang="ja-JP" altLang="en-US" dirty="0"/>
              <a:t>消火が著しく困難なこと</a:t>
            </a:r>
            <a:endParaRPr kumimoji="1" lang="en-US" altLang="ja-JP" dirty="0"/>
          </a:p>
          <a:p>
            <a:r>
              <a:rPr kumimoji="1" lang="ja-JP" altLang="en-US" dirty="0"/>
              <a:t>したがって、乾燥時や強風時の火の取扱いについては細心の注意が必要なこと</a:t>
            </a:r>
            <a:endParaRPr kumimoji="1" lang="en-US" altLang="ja-JP" dirty="0"/>
          </a:p>
          <a:p>
            <a:r>
              <a:rPr kumimoji="1" lang="ja-JP" altLang="en-US" dirty="0"/>
              <a:t>普段から地域を守る消防隊・消防団、そして有事の際に駆けつける自衛隊への理解と支援が大切だということ　です</a:t>
            </a:r>
          </a:p>
        </p:txBody>
      </p:sp>
    </p:spTree>
    <p:extLst>
      <p:ext uri="{BB962C8B-B14F-4D97-AF65-F5344CB8AC3E}">
        <p14:creationId xmlns:p14="http://schemas.microsoft.com/office/powerpoint/2010/main" val="29251276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総務省消防庁では、大船渡市の林野火災を踏まえ</a:t>
            </a:r>
            <a:br>
              <a:rPr kumimoji="1" lang="en-US" altLang="ja-JP" dirty="0"/>
            </a:br>
            <a:r>
              <a:rPr kumimoji="1" lang="ja-JP" altLang="en-US" dirty="0"/>
              <a:t>消防防災対策のあり方に関する検討会を開催し報告書にまとめています</a:t>
            </a:r>
            <a:endParaRPr kumimoji="1" lang="en-US" altLang="ja-JP" dirty="0"/>
          </a:p>
          <a:p>
            <a:endParaRPr kumimoji="1" lang="en-US" altLang="ja-JP" dirty="0"/>
          </a:p>
          <a:p>
            <a:r>
              <a:rPr kumimoji="1" lang="ja-JP" altLang="en-US" dirty="0"/>
              <a:t>今後の消防防災対策として</a:t>
            </a:r>
            <a:endParaRPr kumimoji="1" lang="en-US" altLang="ja-JP" dirty="0"/>
          </a:p>
          <a:p>
            <a:r>
              <a:rPr kumimoji="1" lang="ja-JP" altLang="en-US" dirty="0"/>
              <a:t>まず、火災時における予防・警報のあり方をあげ、</a:t>
            </a:r>
            <a:endParaRPr kumimoji="1" lang="en-US" altLang="ja-JP" dirty="0"/>
          </a:p>
          <a:p>
            <a:r>
              <a:rPr kumimoji="1" lang="ja-JP" altLang="en-US" dirty="0"/>
              <a:t>林野火災注意報・林野火災警報の創設と的確な発令に関わる指標を示しました</a:t>
            </a:r>
            <a:endParaRPr kumimoji="1" lang="en-US" altLang="ja-JP" dirty="0"/>
          </a:p>
          <a:p>
            <a:endParaRPr kumimoji="1" lang="en-US" altLang="ja-JP" dirty="0"/>
          </a:p>
          <a:p>
            <a:r>
              <a:rPr kumimoji="1" lang="ja-JP" altLang="en-US" dirty="0"/>
              <a:t>なお、各市町村において、別途、火災予防条例を改正する必要があります</a:t>
            </a:r>
            <a:endParaRPr kumimoji="1" lang="en-US" altLang="ja-JP" dirty="0"/>
          </a:p>
          <a:p>
            <a:endParaRPr kumimoji="1" lang="en-US" altLang="ja-JP" dirty="0"/>
          </a:p>
          <a:p>
            <a:r>
              <a:rPr kumimoji="1" lang="ja-JP" altLang="en-US" dirty="0"/>
              <a:t>現在、</a:t>
            </a:r>
            <a:r>
              <a:rPr kumimoji="1" lang="en-US" altLang="ja-JP" dirty="0"/>
              <a:t>9</a:t>
            </a:r>
            <a:r>
              <a:rPr kumimoji="1" lang="ja-JP" altLang="en-US" dirty="0"/>
              <a:t>割がたの市町村で改正が終わっているとのことです</a:t>
            </a:r>
            <a:endParaRPr kumimoji="1" lang="en-US" altLang="ja-JP" dirty="0"/>
          </a:p>
          <a:p>
            <a:endParaRPr kumimoji="1" lang="en-US" altLang="ja-JP" dirty="0"/>
          </a:p>
          <a:p>
            <a:endParaRPr kumimoji="1" lang="ja-JP" altLang="en-US" dirty="0"/>
          </a:p>
        </p:txBody>
      </p:sp>
    </p:spTree>
    <p:extLst>
      <p:ext uri="{BB962C8B-B14F-4D97-AF65-F5344CB8AC3E}">
        <p14:creationId xmlns:p14="http://schemas.microsoft.com/office/powerpoint/2010/main" val="25655411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これらのソフト対策に加え、様々な対策の整備が進められています</a:t>
            </a:r>
            <a:endParaRPr kumimoji="1" lang="en-US" altLang="ja-JP" dirty="0"/>
          </a:p>
          <a:p>
            <a:endParaRPr kumimoji="1" lang="en-US" altLang="ja-JP" dirty="0"/>
          </a:p>
          <a:p>
            <a:r>
              <a:rPr kumimoji="1" lang="ja-JP" altLang="en-US" dirty="0"/>
              <a:t>緊急消防援助隊を含めた常備消防の体制強化として</a:t>
            </a:r>
            <a:endParaRPr kumimoji="1" lang="en-US" altLang="ja-JP" dirty="0"/>
          </a:p>
          <a:p>
            <a:r>
              <a:rPr kumimoji="1" lang="ja-JP" altLang="en-US" dirty="0"/>
              <a:t>・夜間監視に対応するドローンの整備</a:t>
            </a:r>
            <a:endParaRPr kumimoji="1" lang="en-US" altLang="ja-JP" dirty="0"/>
          </a:p>
          <a:p>
            <a:r>
              <a:rPr kumimoji="1" lang="ja-JP" altLang="en-US" dirty="0"/>
              <a:t>・川や海の水など、自然水利を活用した大容量放水車や大型水槽付き放水車の整備</a:t>
            </a:r>
            <a:endParaRPr kumimoji="1" lang="en-US" altLang="ja-JP" dirty="0"/>
          </a:p>
          <a:p>
            <a:r>
              <a:rPr kumimoji="1" lang="ja-JP" altLang="en-US" dirty="0"/>
              <a:t>・消防防災ヘリコプターの増強</a:t>
            </a:r>
            <a:endParaRPr kumimoji="1" lang="en-US" altLang="ja-JP" dirty="0"/>
          </a:p>
          <a:p>
            <a:r>
              <a:rPr kumimoji="1" lang="ja-JP" altLang="en-US" dirty="0"/>
              <a:t>・背負い式消火水のうや仮設水槽、熱画像直視装置などの整備</a:t>
            </a:r>
            <a:endParaRPr kumimoji="1" lang="en-US" altLang="ja-JP" dirty="0"/>
          </a:p>
          <a:p>
            <a:endParaRPr kumimoji="1" lang="en-US" altLang="ja-JP" dirty="0"/>
          </a:p>
          <a:p>
            <a:r>
              <a:rPr kumimoji="1" lang="ja-JP" altLang="en-US" dirty="0"/>
              <a:t>その他、消防団の体制強化や住民避難の促進などです</a:t>
            </a:r>
            <a:endParaRPr kumimoji="1" lang="en-US" altLang="ja-JP" dirty="0"/>
          </a:p>
        </p:txBody>
      </p:sp>
    </p:spTree>
    <p:extLst>
      <p:ext uri="{BB962C8B-B14F-4D97-AF65-F5344CB8AC3E}">
        <p14:creationId xmlns:p14="http://schemas.microsoft.com/office/powerpoint/2010/main" val="29901437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さて、ここからは、人工的に雨を降らせる技術についてお話します</a:t>
            </a:r>
            <a:endParaRPr kumimoji="1" lang="en-US" altLang="ja-JP" dirty="0"/>
          </a:p>
          <a:p>
            <a:endParaRPr kumimoji="1" lang="en-US" altLang="ja-JP" dirty="0"/>
          </a:p>
          <a:p>
            <a:r>
              <a:rPr kumimoji="1" lang="ja-JP" altLang="en-US" dirty="0"/>
              <a:t>大雨時には、「なぜこんなに降るのか、もういい加減にしろ」と考え、</a:t>
            </a:r>
            <a:endParaRPr kumimoji="1" lang="en-US" altLang="ja-JP" dirty="0"/>
          </a:p>
          <a:p>
            <a:r>
              <a:rPr kumimoji="1" lang="ja-JP" altLang="en-US" dirty="0"/>
              <a:t>林野火災の際には、「ひと雨降ってほしい」などと願う</a:t>
            </a:r>
            <a:endParaRPr kumimoji="1" lang="en-US" altLang="ja-JP" dirty="0"/>
          </a:p>
          <a:p>
            <a:r>
              <a:rPr kumimoji="1" lang="ja-JP" altLang="en-US" dirty="0"/>
              <a:t>人間とはなんと我儘な生き物でしょうか</a:t>
            </a:r>
            <a:endParaRPr kumimoji="1" lang="en-US" altLang="ja-JP" dirty="0"/>
          </a:p>
          <a:p>
            <a:endParaRPr kumimoji="1" lang="en-US" altLang="ja-JP" dirty="0"/>
          </a:p>
          <a:p>
            <a:r>
              <a:rPr kumimoji="1" lang="ja-JP" altLang="en-US" dirty="0"/>
              <a:t>人工的に雨を降らせる技術</a:t>
            </a:r>
            <a:endParaRPr kumimoji="1" lang="en-US" altLang="ja-JP" dirty="0"/>
          </a:p>
          <a:p>
            <a:r>
              <a:rPr kumimoji="1" lang="ja-JP" altLang="en-US" dirty="0"/>
              <a:t>「クラウドシーディング（雲の種まき）」といいますが</a:t>
            </a:r>
            <a:endParaRPr kumimoji="1" lang="en-US" altLang="ja-JP" dirty="0"/>
          </a:p>
          <a:p>
            <a:r>
              <a:rPr kumimoji="1" lang="ja-JP" altLang="en-US" dirty="0"/>
              <a:t>現在、実用化が進んでおり、林野火災のほか</a:t>
            </a:r>
            <a:endParaRPr kumimoji="1" lang="en-US" altLang="ja-JP" dirty="0"/>
          </a:p>
          <a:p>
            <a:r>
              <a:rPr kumimoji="1" lang="ja-JP" altLang="en-US" dirty="0"/>
              <a:t>干ばつ対策や水源確保の手段として世界各地で活用されています</a:t>
            </a:r>
          </a:p>
        </p:txBody>
      </p:sp>
    </p:spTree>
    <p:extLst>
      <p:ext uri="{BB962C8B-B14F-4D97-AF65-F5344CB8AC3E}">
        <p14:creationId xmlns:p14="http://schemas.microsoft.com/office/powerpoint/2010/main" val="21556845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人工的に雨を降らすと言っても</a:t>
            </a:r>
            <a:endParaRPr kumimoji="1" lang="en-US" altLang="ja-JP" dirty="0"/>
          </a:p>
          <a:p>
            <a:r>
              <a:rPr kumimoji="1" lang="ja-JP" altLang="en-US" dirty="0"/>
              <a:t>水がない空から、魔法のように雨を降らすことはできません</a:t>
            </a:r>
            <a:endParaRPr kumimoji="1" lang="en-US" altLang="ja-JP" dirty="0"/>
          </a:p>
          <a:p>
            <a:endParaRPr kumimoji="1" lang="en-US" altLang="ja-JP" dirty="0"/>
          </a:p>
          <a:p>
            <a:r>
              <a:rPr kumimoji="1" lang="ja-JP" altLang="en-US" dirty="0"/>
              <a:t>つまり、雲があって、必要な水分量が空に漂っている状況において</a:t>
            </a:r>
            <a:endParaRPr kumimoji="1" lang="en-US" altLang="ja-JP" dirty="0"/>
          </a:p>
          <a:p>
            <a:r>
              <a:rPr kumimoji="1" lang="ja-JP" altLang="en-US" dirty="0"/>
              <a:t>その水蒸気が集まって水玉になり、それが落ちてくるのが雨ですから</a:t>
            </a:r>
            <a:endParaRPr kumimoji="1" lang="en-US" altLang="ja-JP" dirty="0"/>
          </a:p>
          <a:p>
            <a:r>
              <a:rPr kumimoji="1" lang="ja-JP" altLang="en-US" dirty="0"/>
              <a:t>そのきっかけとなる種をまく必要があります</a:t>
            </a:r>
            <a:endParaRPr kumimoji="1" lang="en-US" altLang="ja-JP" dirty="0"/>
          </a:p>
          <a:p>
            <a:endParaRPr kumimoji="1" lang="en-US" altLang="ja-JP" dirty="0"/>
          </a:p>
          <a:p>
            <a:r>
              <a:rPr kumimoji="1" lang="ja-JP" altLang="en-US" dirty="0"/>
              <a:t>この種となるのは、ヨウ化銀やドライアイス、塩などの物質です</a:t>
            </a:r>
            <a:endParaRPr kumimoji="1" lang="en-US" altLang="ja-JP" dirty="0"/>
          </a:p>
          <a:p>
            <a:endParaRPr kumimoji="1" lang="en-US" altLang="ja-JP" dirty="0"/>
          </a:p>
          <a:p>
            <a:r>
              <a:rPr kumimoji="1" lang="ja-JP" altLang="en-US" dirty="0"/>
              <a:t>近年では、ドローンによる精密散布や電気ショックなどの活用の研究や実用化が進んでいます</a:t>
            </a:r>
          </a:p>
        </p:txBody>
      </p:sp>
    </p:spTree>
    <p:extLst>
      <p:ext uri="{BB962C8B-B14F-4D97-AF65-F5344CB8AC3E}">
        <p14:creationId xmlns:p14="http://schemas.microsoft.com/office/powerpoint/2010/main" val="26854647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世界で最も進んでいるのが、中国、アラブ首長国連邦、アメリカ、インドネシアなど</a:t>
            </a:r>
            <a:endParaRPr kumimoji="1" lang="en-US" altLang="ja-JP" dirty="0"/>
          </a:p>
          <a:p>
            <a:endParaRPr kumimoji="1" lang="en-US" altLang="ja-JP" dirty="0"/>
          </a:p>
          <a:p>
            <a:r>
              <a:rPr kumimoji="1" lang="ja-JP" altLang="en-US" dirty="0"/>
              <a:t>実は日本でも、東京都水道局が、実際に奥多摩の小河内ダムに人工降雨設備を持っており</a:t>
            </a:r>
            <a:endParaRPr kumimoji="1" lang="en-US" altLang="ja-JP" dirty="0"/>
          </a:p>
          <a:p>
            <a:r>
              <a:rPr kumimoji="1" lang="ja-JP" altLang="en-US" dirty="0"/>
              <a:t>技術自体は確立しています</a:t>
            </a:r>
          </a:p>
        </p:txBody>
      </p:sp>
    </p:spTree>
    <p:extLst>
      <p:ext uri="{BB962C8B-B14F-4D97-AF65-F5344CB8AC3E}">
        <p14:creationId xmlns:p14="http://schemas.microsoft.com/office/powerpoint/2010/main" val="32192000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ところで、ここまでの話でお分かりの通り</a:t>
            </a:r>
            <a:endParaRPr kumimoji="1" lang="en-US" altLang="ja-JP" dirty="0"/>
          </a:p>
          <a:p>
            <a:r>
              <a:rPr kumimoji="1" lang="ja-JP" altLang="en-US" dirty="0"/>
              <a:t>雲がなければ雨を降らすことはできません</a:t>
            </a:r>
            <a:endParaRPr kumimoji="1" lang="en-US" altLang="ja-JP" dirty="0"/>
          </a:p>
          <a:p>
            <a:endParaRPr kumimoji="1" lang="en-US" altLang="ja-JP" dirty="0"/>
          </a:p>
          <a:p>
            <a:r>
              <a:rPr kumimoji="1" lang="ja-JP" altLang="en-US" dirty="0"/>
              <a:t>ところが、林野火災が起きるような時期には</a:t>
            </a:r>
            <a:endParaRPr kumimoji="1" lang="en-US" altLang="ja-JP" dirty="0"/>
          </a:p>
          <a:p>
            <a:r>
              <a:rPr kumimoji="1" lang="ja-JP" altLang="en-US" dirty="0"/>
              <a:t>そもそも非常に乾燥していて</a:t>
            </a:r>
            <a:endParaRPr kumimoji="1" lang="en-US" altLang="ja-JP" dirty="0"/>
          </a:p>
          <a:p>
            <a:r>
              <a:rPr kumimoji="1" lang="ja-JP" altLang="en-US" dirty="0"/>
              <a:t>空に十分な水分がない状態が多いことにも気づきます</a:t>
            </a:r>
            <a:endParaRPr kumimoji="1" lang="en-US" altLang="ja-JP" dirty="0"/>
          </a:p>
          <a:p>
            <a:endParaRPr kumimoji="1" lang="ja-JP" altLang="en-US" dirty="0"/>
          </a:p>
        </p:txBody>
      </p:sp>
    </p:spTree>
    <p:extLst>
      <p:ext uri="{BB962C8B-B14F-4D97-AF65-F5344CB8AC3E}">
        <p14:creationId xmlns:p14="http://schemas.microsoft.com/office/powerpoint/2010/main" val="9936194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また、大規模な林野火災の現場では</a:t>
            </a:r>
            <a:endParaRPr kumimoji="1" lang="en-US" altLang="ja-JP" dirty="0"/>
          </a:p>
          <a:p>
            <a:r>
              <a:rPr kumimoji="1" lang="ja-JP" altLang="en-US" dirty="0"/>
              <a:t>猛烈な熱と強力な上昇気流が発生していることから</a:t>
            </a:r>
            <a:endParaRPr kumimoji="1" lang="en-US" altLang="ja-JP" dirty="0"/>
          </a:p>
          <a:p>
            <a:r>
              <a:rPr kumimoji="1" lang="ja-JP" altLang="en-US" dirty="0"/>
              <a:t>せっかく降った雨粒が地上に達する前に蒸発してしまうこと</a:t>
            </a:r>
            <a:endParaRPr kumimoji="1" lang="en-US" altLang="ja-JP" dirty="0"/>
          </a:p>
          <a:p>
            <a:endParaRPr kumimoji="1" lang="en-US" altLang="ja-JP" dirty="0"/>
          </a:p>
          <a:p>
            <a:r>
              <a:rPr kumimoji="1" lang="ja-JP" altLang="en-US" dirty="0"/>
              <a:t>さらに、降雨のきっかけとなるヨウ化銀などの化学物質が生態系に与える長期的な影響</a:t>
            </a:r>
            <a:endParaRPr kumimoji="1" lang="en-US" altLang="ja-JP" dirty="0"/>
          </a:p>
          <a:p>
            <a:r>
              <a:rPr kumimoji="1" lang="ja-JP" altLang="en-US" dirty="0"/>
              <a:t>そして、降雨の場所や量をコントロールすることが難しいという課題があります</a:t>
            </a:r>
          </a:p>
        </p:txBody>
      </p:sp>
    </p:spTree>
    <p:extLst>
      <p:ext uri="{BB962C8B-B14F-4D97-AF65-F5344CB8AC3E}">
        <p14:creationId xmlns:p14="http://schemas.microsoft.com/office/powerpoint/2010/main" val="8752899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このように、まだまだ、解決すべき問題が多いのが現状です</a:t>
            </a:r>
            <a:endParaRPr kumimoji="1" lang="en-US" altLang="ja-JP" dirty="0"/>
          </a:p>
          <a:p>
            <a:endParaRPr kumimoji="1" lang="en-US" altLang="ja-JP" dirty="0"/>
          </a:p>
          <a:p>
            <a:r>
              <a:rPr kumimoji="1" lang="ja-JP" altLang="en-US" dirty="0"/>
              <a:t>現在は、気象予測</a:t>
            </a:r>
            <a:r>
              <a:rPr kumimoji="1" lang="en-US" altLang="ja-JP" dirty="0"/>
              <a:t>AI</a:t>
            </a:r>
            <a:r>
              <a:rPr kumimoji="1" lang="ja-JP" altLang="en-US" dirty="0"/>
              <a:t>とドローンを組み合わせて</a:t>
            </a:r>
            <a:endParaRPr kumimoji="1" lang="en-US" altLang="ja-JP" dirty="0"/>
          </a:p>
          <a:p>
            <a:r>
              <a:rPr kumimoji="1" lang="ja-JP" altLang="en-US" dirty="0"/>
              <a:t>雨を降らせやすい雲をいち早く特定してアプローチする技術などについても</a:t>
            </a:r>
            <a:endParaRPr kumimoji="1" lang="en-US" altLang="ja-JP" dirty="0"/>
          </a:p>
          <a:p>
            <a:r>
              <a:rPr kumimoji="1" lang="ja-JP" altLang="en-US" dirty="0"/>
              <a:t>研究が進められています</a:t>
            </a:r>
          </a:p>
        </p:txBody>
      </p:sp>
    </p:spTree>
    <p:extLst>
      <p:ext uri="{BB962C8B-B14F-4D97-AF65-F5344CB8AC3E}">
        <p14:creationId xmlns:p14="http://schemas.microsoft.com/office/powerpoint/2010/main" val="36849743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最後に、その他の方策についてお話します</a:t>
            </a:r>
            <a:endParaRPr kumimoji="1" lang="en-US" altLang="ja-JP" dirty="0"/>
          </a:p>
          <a:p>
            <a:endParaRPr kumimoji="1" lang="en-US" altLang="ja-JP" dirty="0"/>
          </a:p>
          <a:p>
            <a:r>
              <a:rPr kumimoji="1" lang="ja-JP" altLang="en-US" dirty="0"/>
              <a:t>先ほど少し触れましたが、ドローンは近年目覚ましい技術開発が行われています</a:t>
            </a:r>
            <a:endParaRPr kumimoji="1" lang="en-US" altLang="ja-JP" dirty="0"/>
          </a:p>
          <a:p>
            <a:endParaRPr kumimoji="1" lang="en-US" altLang="ja-JP" dirty="0"/>
          </a:p>
          <a:p>
            <a:r>
              <a:rPr kumimoji="1" lang="ja-JP" altLang="en-US" dirty="0"/>
              <a:t>特に、ロシアとウクライナの戦争において、短期間に非常に高い技術レベルに達しました</a:t>
            </a:r>
            <a:endParaRPr kumimoji="1" lang="en-US" altLang="ja-JP" dirty="0"/>
          </a:p>
          <a:p>
            <a:endParaRPr kumimoji="1" lang="en-US" altLang="ja-JP" dirty="0"/>
          </a:p>
          <a:p>
            <a:r>
              <a:rPr kumimoji="1" lang="ja-JP" altLang="en-US" dirty="0"/>
              <a:t>上空からの情報の収集や提供、消火装置としての活用など、今後も進化していくものと思います</a:t>
            </a:r>
          </a:p>
        </p:txBody>
      </p:sp>
    </p:spTree>
    <p:extLst>
      <p:ext uri="{BB962C8B-B14F-4D97-AF65-F5344CB8AC3E}">
        <p14:creationId xmlns:p14="http://schemas.microsoft.com/office/powerpoint/2010/main" val="38402980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ところで、山林火災が発生するような地域では</a:t>
            </a:r>
            <a:endParaRPr kumimoji="1" lang="en-US" altLang="ja-JP" dirty="0"/>
          </a:p>
          <a:p>
            <a:r>
              <a:rPr kumimoji="1" lang="ja-JP" altLang="en-US" dirty="0"/>
              <a:t>市街地と異なり、消火栓などの水利がないところがほとんどです</a:t>
            </a:r>
            <a:endParaRPr kumimoji="1" lang="en-US" altLang="ja-JP" dirty="0"/>
          </a:p>
          <a:p>
            <a:endParaRPr kumimoji="1" lang="en-US" altLang="ja-JP" dirty="0"/>
          </a:p>
          <a:p>
            <a:r>
              <a:rPr kumimoji="1" lang="ja-JP" altLang="en-US" dirty="0"/>
              <a:t>近くに消火に利用できる川や湖などがあればよいのですが</a:t>
            </a:r>
            <a:endParaRPr kumimoji="1" lang="en-US" altLang="ja-JP" dirty="0"/>
          </a:p>
          <a:p>
            <a:endParaRPr kumimoji="1" lang="en-US" altLang="ja-JP" dirty="0"/>
          </a:p>
          <a:p>
            <a:r>
              <a:rPr kumimoji="1" lang="ja-JP" altLang="en-US" dirty="0"/>
              <a:t>このため、消火用の防火水槽が、特に初期の消火や延焼の拡大阻止に非常に役立つものと思われます</a:t>
            </a:r>
            <a:endParaRPr kumimoji="1" lang="en-US" altLang="ja-JP" dirty="0"/>
          </a:p>
          <a:p>
            <a:endParaRPr kumimoji="1" lang="en-US" altLang="ja-JP" dirty="0"/>
          </a:p>
          <a:p>
            <a:r>
              <a:rPr kumimoji="1" lang="ja-JP" altLang="en-US" dirty="0"/>
              <a:t>この防火水槽などは、本日のこの講演会にお声がけをいただいた</a:t>
            </a:r>
            <a:endParaRPr kumimoji="1" lang="en-US" altLang="ja-JP" dirty="0"/>
          </a:p>
          <a:p>
            <a:r>
              <a:rPr kumimoji="1" lang="ja-JP" altLang="en-US" dirty="0"/>
              <a:t>「㈱カナサシテクノサービスの武田社長様」のところでも製作されています</a:t>
            </a:r>
            <a:endParaRPr kumimoji="1" lang="en-US" altLang="ja-JP" dirty="0"/>
          </a:p>
          <a:p>
            <a:endParaRPr kumimoji="1" lang="en-US" altLang="ja-JP" dirty="0"/>
          </a:p>
          <a:p>
            <a:r>
              <a:rPr kumimoji="1" lang="ja-JP" altLang="en-US" dirty="0"/>
              <a:t>日頃、武田様からは、防火水槽等に関し、様々な技術開発などについて、私も多くを学ばせていただいております</a:t>
            </a:r>
            <a:endParaRPr kumimoji="1" lang="en-US" altLang="ja-JP" dirty="0"/>
          </a:p>
          <a:p>
            <a:endParaRPr kumimoji="1" lang="en-US" altLang="ja-JP" dirty="0"/>
          </a:p>
          <a:p>
            <a:r>
              <a:rPr kumimoji="1" lang="ja-JP" altLang="en-US" dirty="0"/>
              <a:t>また、林野庁では、林道の整備に合わせ、防火水槽の設置についても補助を行っているそうです</a:t>
            </a:r>
            <a:endParaRPr kumimoji="1" lang="en-US" altLang="ja-JP" dirty="0"/>
          </a:p>
          <a:p>
            <a:endParaRPr kumimoji="1" lang="en-US" altLang="ja-JP" dirty="0"/>
          </a:p>
          <a:p>
            <a:r>
              <a:rPr kumimoji="1" lang="ja-JP" altLang="en-US" dirty="0"/>
              <a:t>さらに、延焼拡大を防止するため、林道を整備したり、防火林帯として、針葉樹に代え広葉樹を植樹することも進められています</a:t>
            </a:r>
            <a:endParaRPr kumimoji="1" lang="en-US" altLang="ja-JP" dirty="0"/>
          </a:p>
          <a:p>
            <a:r>
              <a:rPr kumimoji="1" lang="ja-JP" altLang="en-US" dirty="0"/>
              <a:t>ただし、これらには相当の年数を要します</a:t>
            </a:r>
            <a:endParaRPr kumimoji="1" lang="en-US" altLang="ja-JP" dirty="0"/>
          </a:p>
          <a:p>
            <a:endParaRPr kumimoji="1" lang="en-US" altLang="ja-JP" dirty="0"/>
          </a:p>
          <a:p>
            <a:r>
              <a:rPr kumimoji="1" lang="ja-JP" altLang="en-US" dirty="0"/>
              <a:t>水に代えて、浸潤しやすい消火薬剤についても検討されています</a:t>
            </a:r>
            <a:br>
              <a:rPr kumimoji="1" lang="en-US" altLang="ja-JP" dirty="0"/>
            </a:br>
            <a:endParaRPr kumimoji="1" lang="en-US" altLang="ja-JP" dirty="0"/>
          </a:p>
          <a:p>
            <a:r>
              <a:rPr kumimoji="1" lang="ja-JP" altLang="en-US" dirty="0"/>
              <a:t>なお、あわせて、生態系への影響についても検証が行われています</a:t>
            </a:r>
          </a:p>
        </p:txBody>
      </p:sp>
    </p:spTree>
    <p:extLst>
      <p:ext uri="{BB962C8B-B14F-4D97-AF65-F5344CB8AC3E}">
        <p14:creationId xmlns:p14="http://schemas.microsoft.com/office/powerpoint/2010/main" val="41047004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本日は、特に林野火災について振り返ってきました</a:t>
            </a:r>
            <a:endParaRPr kumimoji="1" lang="en-US" altLang="ja-JP" dirty="0"/>
          </a:p>
          <a:p>
            <a:endParaRPr kumimoji="1" lang="en-US" altLang="ja-JP" dirty="0"/>
          </a:p>
          <a:p>
            <a:r>
              <a:rPr kumimoji="1" lang="ja-JP" altLang="en-US" dirty="0"/>
              <a:t>林野火災や水害、そして地震など</a:t>
            </a:r>
            <a:endParaRPr kumimoji="1" lang="en-US" altLang="ja-JP" dirty="0"/>
          </a:p>
          <a:p>
            <a:r>
              <a:rPr kumimoji="1" lang="ja-JP" altLang="en-US" dirty="0"/>
              <a:t>これらは、自然に恵まれた美しい国、日本だからこその災害であるということもできます</a:t>
            </a:r>
            <a:endParaRPr kumimoji="1" lang="en-US" altLang="ja-JP" dirty="0"/>
          </a:p>
          <a:p>
            <a:r>
              <a:rPr kumimoji="1" lang="ja-JP" altLang="en-US" dirty="0"/>
              <a:t>そんなことを理解したうえで、これからも国民の防火防災意識の向上と</a:t>
            </a:r>
            <a:br>
              <a:rPr kumimoji="1" lang="en-US" altLang="ja-JP" dirty="0"/>
            </a:br>
            <a:r>
              <a:rPr kumimoji="1" lang="ja-JP" altLang="en-US" dirty="0"/>
              <a:t>対策の充実について、総力を結集して取り組んでいかなければいけません</a:t>
            </a:r>
            <a:endParaRPr kumimoji="1" lang="en-US" altLang="ja-JP" dirty="0"/>
          </a:p>
          <a:p>
            <a:endParaRPr kumimoji="1" lang="en-US" altLang="ja-JP" dirty="0"/>
          </a:p>
          <a:p>
            <a:r>
              <a:rPr kumimoji="1" lang="ja-JP" altLang="en-US" dirty="0"/>
              <a:t>以上で本日のお話を終わりにいたします</a:t>
            </a:r>
            <a:endParaRPr kumimoji="1" lang="en-US" altLang="ja-JP" dirty="0"/>
          </a:p>
          <a:p>
            <a:r>
              <a:rPr kumimoji="1" lang="ja-JP" altLang="en-US" dirty="0"/>
              <a:t>本日の拙い話が、少しでもお役に立ちましたら幸甚です</a:t>
            </a:r>
            <a:endParaRPr kumimoji="1" lang="en-US" altLang="ja-JP" dirty="0"/>
          </a:p>
          <a:p>
            <a:endParaRPr kumimoji="1" lang="en-US" altLang="ja-JP" dirty="0"/>
          </a:p>
          <a:p>
            <a:r>
              <a:rPr kumimoji="1" lang="ja-JP" altLang="en-US" dirty="0"/>
              <a:t>なお、こちらの画面の絵は、この夏、静岡県下田市のペリーロードを訪れた際</a:t>
            </a:r>
            <a:endParaRPr kumimoji="1" lang="en-US" altLang="ja-JP" dirty="0"/>
          </a:p>
          <a:p>
            <a:r>
              <a:rPr kumimoji="1" lang="ja-JP" altLang="en-US" dirty="0"/>
              <a:t>素敵な情景に心を奪われ、私が水彩画で描いたものです</a:t>
            </a:r>
            <a:endParaRPr kumimoji="1" lang="en-US" altLang="ja-JP" dirty="0"/>
          </a:p>
          <a:p>
            <a:endParaRPr kumimoji="1" lang="en-US" altLang="ja-JP" dirty="0"/>
          </a:p>
          <a:p>
            <a:r>
              <a:rPr kumimoji="1" lang="ja-JP" altLang="en-US" dirty="0"/>
              <a:t>また、右下の</a:t>
            </a:r>
            <a:r>
              <a:rPr kumimoji="1" lang="en-US" altLang="ja-JP" dirty="0"/>
              <a:t>QR</a:t>
            </a:r>
            <a:r>
              <a:rPr kumimoji="1" lang="ja-JP" altLang="en-US" dirty="0"/>
              <a:t>コードは、私の趣味で、</a:t>
            </a:r>
            <a:r>
              <a:rPr kumimoji="1" lang="en-US" altLang="ja-JP" dirty="0"/>
              <a:t>2</a:t>
            </a:r>
            <a:r>
              <a:rPr kumimoji="1" lang="ja-JP" altLang="en-US" dirty="0"/>
              <a:t>年半ほど前から続けている拙いブログのご紹介です</a:t>
            </a:r>
            <a:endParaRPr kumimoji="1" lang="en-US" altLang="ja-JP" dirty="0"/>
          </a:p>
          <a:p>
            <a:endParaRPr kumimoji="1" lang="en-US" altLang="ja-JP" dirty="0"/>
          </a:p>
          <a:p>
            <a:r>
              <a:rPr kumimoji="1" lang="ja-JP" altLang="en-US" dirty="0"/>
              <a:t>今、お手元にスマホはございますか？カメラモードにしてください</a:t>
            </a:r>
            <a:endParaRPr kumimoji="1" lang="en-US" altLang="ja-JP" dirty="0"/>
          </a:p>
          <a:p>
            <a:r>
              <a:rPr kumimoji="1" lang="ja-JP" altLang="en-US" dirty="0"/>
              <a:t>お手元の資料の</a:t>
            </a:r>
            <a:r>
              <a:rPr kumimoji="1" lang="en-US" altLang="ja-JP" dirty="0"/>
              <a:t>QR</a:t>
            </a:r>
            <a:r>
              <a:rPr kumimoji="1" lang="ja-JP" altLang="en-US" dirty="0"/>
              <a:t>コード</a:t>
            </a:r>
            <a:r>
              <a:rPr kumimoji="1" lang="en-US" altLang="ja-JP" dirty="0"/>
              <a:t>…</a:t>
            </a:r>
            <a:r>
              <a:rPr kumimoji="1" lang="ja-JP" altLang="en-US" dirty="0"/>
              <a:t>左のホームページの</a:t>
            </a:r>
            <a:r>
              <a:rPr kumimoji="1" lang="en-US" altLang="ja-JP" dirty="0"/>
              <a:t>QR</a:t>
            </a:r>
            <a:r>
              <a:rPr kumimoji="1" lang="ja-JP" altLang="en-US" dirty="0"/>
              <a:t>コードを読み取ってください</a:t>
            </a:r>
            <a:endParaRPr kumimoji="1" lang="en-US" altLang="ja-JP" dirty="0"/>
          </a:p>
          <a:p>
            <a:endParaRPr kumimoji="1" lang="en-US" altLang="ja-JP" dirty="0"/>
          </a:p>
          <a:p>
            <a:r>
              <a:rPr kumimoji="1" lang="ja-JP" altLang="en-US" dirty="0"/>
              <a:t>どうでしょうか。</a:t>
            </a:r>
            <a:endParaRPr kumimoji="1" lang="en-US" altLang="ja-JP" dirty="0"/>
          </a:p>
          <a:p>
            <a:r>
              <a:rPr kumimoji="1" lang="ja-JP" altLang="en-US" dirty="0"/>
              <a:t>この夏</a:t>
            </a:r>
            <a:r>
              <a:rPr kumimoji="1" lang="en-US" altLang="ja-JP" dirty="0"/>
              <a:t>65</a:t>
            </a:r>
            <a:r>
              <a:rPr kumimoji="1" lang="ja-JP" altLang="en-US" dirty="0"/>
              <a:t>歳になり、高齢者の仲間入りをした私ですが</a:t>
            </a:r>
            <a:endParaRPr kumimoji="1" lang="en-US" altLang="ja-JP" dirty="0"/>
          </a:p>
          <a:p>
            <a:r>
              <a:rPr kumimoji="1" lang="ja-JP" altLang="en-US" dirty="0"/>
              <a:t>こんな感じで人生</a:t>
            </a:r>
            <a:r>
              <a:rPr kumimoji="1" lang="en-US" altLang="ja-JP" dirty="0"/>
              <a:t>100</a:t>
            </a:r>
            <a:r>
              <a:rPr kumimoji="1" lang="ja-JP" altLang="en-US" dirty="0"/>
              <a:t>年時代の後半を愉しんでおります</a:t>
            </a:r>
            <a:endParaRPr kumimoji="1" lang="en-US" altLang="ja-JP" dirty="0"/>
          </a:p>
          <a:p>
            <a:endParaRPr kumimoji="1" lang="en-US" altLang="ja-JP" dirty="0"/>
          </a:p>
          <a:p>
            <a:r>
              <a:rPr kumimoji="1" lang="ja-JP" altLang="en-US"/>
              <a:t>後日、</a:t>
            </a:r>
            <a:r>
              <a:rPr kumimoji="1" lang="ja-JP" altLang="en-US" dirty="0"/>
              <a:t>本日のこの講演会の様子も掲載していく予定です</a:t>
            </a:r>
            <a:endParaRPr kumimoji="1" lang="en-US" altLang="ja-JP" dirty="0"/>
          </a:p>
          <a:p>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お時間のあるときに覗いていただければとても嬉しいです</a:t>
            </a:r>
            <a:endParaRPr kumimoji="1" lang="en-US" altLang="ja-JP" dirty="0"/>
          </a:p>
          <a:p>
            <a:endParaRPr kumimoji="1" lang="en-US" altLang="ja-JP" dirty="0"/>
          </a:p>
          <a:p>
            <a:r>
              <a:rPr kumimoji="1" lang="ja-JP" altLang="en-US" dirty="0"/>
              <a:t>長くなりました。ご静聴ありがとうございました</a:t>
            </a:r>
            <a:endParaRPr kumimoji="1" lang="en-US" altLang="ja-JP" dirty="0"/>
          </a:p>
          <a:p>
            <a:endParaRPr kumimoji="1" lang="en-US" altLang="ja-JP" dirty="0"/>
          </a:p>
          <a:p>
            <a:endParaRPr kumimoji="1" lang="ja-JP" altLang="en-US" dirty="0"/>
          </a:p>
        </p:txBody>
      </p:sp>
    </p:spTree>
    <p:extLst>
      <p:ext uri="{BB962C8B-B14F-4D97-AF65-F5344CB8AC3E}">
        <p14:creationId xmlns:p14="http://schemas.microsoft.com/office/powerpoint/2010/main" val="2307181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ja-JP" altLang="en-US"/>
              <a:t>マスター タイトルの書式設定</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F45D15B0-FFD4-4193-8996-BFC819196538}" type="datetime1">
              <a:rPr kumimoji="1" lang="ja-JP" altLang="en-US" smtClean="0"/>
              <a:t>2026/10/22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845B7A2-84B7-4CBB-9D70-4BB161097611}" type="slidenum">
              <a:rPr kumimoji="1" lang="ja-JP" altLang="en-US" smtClean="0"/>
              <a:t>‹#›</a:t>
            </a:fld>
            <a:endParaRPr kumimoji="1" lang="ja-JP" altLang="en-US"/>
          </a:p>
        </p:txBody>
      </p:sp>
    </p:spTree>
    <p:extLst>
      <p:ext uri="{BB962C8B-B14F-4D97-AF65-F5344CB8AC3E}">
        <p14:creationId xmlns:p14="http://schemas.microsoft.com/office/powerpoint/2010/main" val="30207022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3"/>
          <p:cNvSpPr>
            <a:spLocks noGrp="1"/>
          </p:cNvSpPr>
          <p:nvPr>
            <p:ph type="dt" sz="half" idx="10"/>
          </p:nvPr>
        </p:nvSpPr>
        <p:spPr/>
        <p:txBody>
          <a:bodyPr/>
          <a:lstStyle/>
          <a:p>
            <a:fld id="{2BA02CAA-4214-47A5-A943-9E8A8C67273D}" type="datetime1">
              <a:rPr kumimoji="1" lang="ja-JP" altLang="en-US" smtClean="0"/>
              <a:t>2026/10/22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845B7A2-84B7-4CBB-9D70-4BB161097611}" type="slidenum">
              <a:rPr kumimoji="1" lang="ja-JP" altLang="en-US" smtClean="0"/>
              <a:t>‹#›</a:t>
            </a:fld>
            <a:endParaRPr kumimoji="1" lang="ja-JP" altLang="en-US"/>
          </a:p>
        </p:txBody>
      </p:sp>
    </p:spTree>
    <p:extLst>
      <p:ext uri="{BB962C8B-B14F-4D97-AF65-F5344CB8AC3E}">
        <p14:creationId xmlns:p14="http://schemas.microsoft.com/office/powerpoint/2010/main" val="2319859335"/>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ja-JP" altLang="en-US"/>
              <a:t>マスター タイトルの書式設定</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2BA02CAA-4214-47A5-A943-9E8A8C67273D}" type="datetime1">
              <a:rPr kumimoji="1" lang="ja-JP" altLang="en-US" smtClean="0"/>
              <a:t>2026/10/22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845B7A2-84B7-4CBB-9D70-4BB161097611}" type="slidenum">
              <a:rPr kumimoji="1" lang="ja-JP" altLang="en-US" smtClean="0"/>
              <a:t>‹#›</a:t>
            </a:fld>
            <a:endParaRPr kumimoji="1" lang="ja-JP" altLang="en-US"/>
          </a:p>
        </p:txBody>
      </p:sp>
    </p:spTree>
    <p:extLst>
      <p:ext uri="{BB962C8B-B14F-4D97-AF65-F5344CB8AC3E}">
        <p14:creationId xmlns:p14="http://schemas.microsoft.com/office/powerpoint/2010/main" val="4037599357"/>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2BA02CAA-4214-47A5-A943-9E8A8C67273D}" type="datetime1">
              <a:rPr kumimoji="1" lang="ja-JP" altLang="en-US" smtClean="0"/>
              <a:t>2026/10/22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845B7A2-84B7-4CBB-9D70-4BB161097611}" type="slidenum">
              <a:rPr kumimoji="1" lang="ja-JP" altLang="en-US" smtClean="0"/>
              <a:t>‹#›</a:t>
            </a:fld>
            <a:endParaRPr kumimoji="1" lang="ja-JP" altLang="en-US"/>
          </a:p>
        </p:txBody>
      </p:sp>
    </p:spTree>
    <p:extLst>
      <p:ext uri="{BB962C8B-B14F-4D97-AF65-F5344CB8AC3E}">
        <p14:creationId xmlns:p14="http://schemas.microsoft.com/office/powerpoint/2010/main" val="3026240762"/>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2BA02CAA-4214-47A5-A943-9E8A8C67273D}" type="datetime1">
              <a:rPr kumimoji="1" lang="ja-JP" altLang="en-US" smtClean="0"/>
              <a:t>2026/10/22</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A845B7A2-84B7-4CBB-9D70-4BB161097611}" type="slidenum">
              <a:rPr kumimoji="1" lang="ja-JP" altLang="en-US" smtClean="0"/>
              <a:t>‹#›</a:t>
            </a:fld>
            <a:endParaRPr kumimoji="1" lang="ja-JP" altLang="en-US"/>
          </a:p>
        </p:txBody>
      </p:sp>
    </p:spTree>
    <p:extLst>
      <p:ext uri="{BB962C8B-B14F-4D97-AF65-F5344CB8AC3E}">
        <p14:creationId xmlns:p14="http://schemas.microsoft.com/office/powerpoint/2010/main" val="3315439421"/>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7" name="Date Placeholder 2"/>
          <p:cNvSpPr>
            <a:spLocks noGrp="1"/>
          </p:cNvSpPr>
          <p:nvPr>
            <p:ph type="dt" sz="half" idx="10"/>
          </p:nvPr>
        </p:nvSpPr>
        <p:spPr/>
        <p:txBody>
          <a:bodyPr/>
          <a:lstStyle/>
          <a:p>
            <a:fld id="{2BA02CAA-4214-47A5-A943-9E8A8C67273D}" type="datetime1">
              <a:rPr kumimoji="1" lang="ja-JP" altLang="en-US" smtClean="0"/>
              <a:t>2026/10/22</a:t>
            </a:fld>
            <a:endParaRPr kumimoji="1" lang="ja-JP" altLang="en-US"/>
          </a:p>
        </p:txBody>
      </p:sp>
      <p:sp>
        <p:nvSpPr>
          <p:cNvPr id="5" name="Footer Placeholder 3"/>
          <p:cNvSpPr>
            <a:spLocks noGrp="1"/>
          </p:cNvSpPr>
          <p:nvPr>
            <p:ph type="ftr" sz="quarter" idx="11"/>
          </p:nvPr>
        </p:nvSpPr>
        <p:spPr/>
        <p:txBody>
          <a:bodyPr/>
          <a:lstStyle/>
          <a:p>
            <a:endParaRPr kumimoji="1" lang="ja-JP" altLang="en-US"/>
          </a:p>
        </p:txBody>
      </p:sp>
      <p:sp>
        <p:nvSpPr>
          <p:cNvPr id="6" name="Slide Number Placeholder 4"/>
          <p:cNvSpPr>
            <a:spLocks noGrp="1"/>
          </p:cNvSpPr>
          <p:nvPr>
            <p:ph type="sldNum" sz="quarter" idx="12"/>
          </p:nvPr>
        </p:nvSpPr>
        <p:spPr/>
        <p:txBody>
          <a:bodyPr/>
          <a:lstStyle/>
          <a:p>
            <a:fld id="{A845B7A2-84B7-4CBB-9D70-4BB161097611}" type="slidenum">
              <a:rPr kumimoji="1" lang="ja-JP" altLang="en-US" smtClean="0"/>
              <a:t>‹#›</a:t>
            </a:fld>
            <a:endParaRPr kumimoji="1" lang="ja-JP" altLang="en-US"/>
          </a:p>
        </p:txBody>
      </p:sp>
    </p:spTree>
    <p:extLst>
      <p:ext uri="{BB962C8B-B14F-4D97-AF65-F5344CB8AC3E}">
        <p14:creationId xmlns:p14="http://schemas.microsoft.com/office/powerpoint/2010/main" val="4183909004"/>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2BA02CAA-4214-47A5-A943-9E8A8C67273D}" type="datetime1">
              <a:rPr kumimoji="1" lang="ja-JP" altLang="en-US" smtClean="0"/>
              <a:t>2026/10/22</a:t>
            </a:fld>
            <a:endParaRPr kumimoji="1" lang="ja-JP" altLang="en-US"/>
          </a:p>
        </p:txBody>
      </p:sp>
      <p:sp>
        <p:nvSpPr>
          <p:cNvPr id="5" name="Footer Placeholder 2"/>
          <p:cNvSpPr>
            <a:spLocks noGrp="1"/>
          </p:cNvSpPr>
          <p:nvPr>
            <p:ph type="ftr" sz="quarter" idx="11"/>
          </p:nvPr>
        </p:nvSpPr>
        <p:spPr/>
        <p:txBody>
          <a:bodyPr/>
          <a:lstStyle/>
          <a:p>
            <a:endParaRPr kumimoji="1" lang="ja-JP" altLang="en-US"/>
          </a:p>
        </p:txBody>
      </p:sp>
      <p:sp>
        <p:nvSpPr>
          <p:cNvPr id="6" name="Slide Number Placeholder 3"/>
          <p:cNvSpPr>
            <a:spLocks noGrp="1"/>
          </p:cNvSpPr>
          <p:nvPr>
            <p:ph type="sldNum" sz="quarter" idx="12"/>
          </p:nvPr>
        </p:nvSpPr>
        <p:spPr/>
        <p:txBody>
          <a:bodyPr/>
          <a:lstStyle/>
          <a:p>
            <a:fld id="{A845B7A2-84B7-4CBB-9D70-4BB161097611}" type="slidenum">
              <a:rPr kumimoji="1" lang="ja-JP" altLang="en-US" smtClean="0"/>
              <a:t>‹#›</a:t>
            </a:fld>
            <a:endParaRPr kumimoji="1" lang="ja-JP" altLang="en-US"/>
          </a:p>
        </p:txBody>
      </p:sp>
    </p:spTree>
    <p:extLst>
      <p:ext uri="{BB962C8B-B14F-4D97-AF65-F5344CB8AC3E}">
        <p14:creationId xmlns:p14="http://schemas.microsoft.com/office/powerpoint/2010/main" val="1884656452"/>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ja-JP" altLang="en-US"/>
              <a:t>マスター タイトルの書式設定</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7" name="Date Placeholder 4"/>
          <p:cNvSpPr>
            <a:spLocks noGrp="1"/>
          </p:cNvSpPr>
          <p:nvPr>
            <p:ph type="dt" sz="half" idx="10"/>
          </p:nvPr>
        </p:nvSpPr>
        <p:spPr/>
        <p:txBody>
          <a:bodyPr/>
          <a:lstStyle/>
          <a:p>
            <a:fld id="{2BA02CAA-4214-47A5-A943-9E8A8C67273D}" type="datetime1">
              <a:rPr kumimoji="1" lang="ja-JP" altLang="en-US" smtClean="0"/>
              <a:t>2026/10/22</a:t>
            </a:fld>
            <a:endParaRPr kumimoji="1" lang="ja-JP" altLang="en-US"/>
          </a:p>
        </p:txBody>
      </p:sp>
      <p:sp>
        <p:nvSpPr>
          <p:cNvPr id="5" name="Footer Placeholder 5"/>
          <p:cNvSpPr>
            <a:spLocks noGrp="1"/>
          </p:cNvSpPr>
          <p:nvPr>
            <p:ph type="ftr" sz="quarter" idx="11"/>
          </p:nvPr>
        </p:nvSpPr>
        <p:spPr/>
        <p:txBody>
          <a:bodyPr/>
          <a:lstStyle/>
          <a:p>
            <a:endParaRPr kumimoji="1" lang="ja-JP" altLang="en-US"/>
          </a:p>
        </p:txBody>
      </p:sp>
      <p:sp>
        <p:nvSpPr>
          <p:cNvPr id="6" name="Slide Number Placeholder 6"/>
          <p:cNvSpPr>
            <a:spLocks noGrp="1"/>
          </p:cNvSpPr>
          <p:nvPr>
            <p:ph type="sldNum" sz="quarter" idx="12"/>
          </p:nvPr>
        </p:nvSpPr>
        <p:spPr/>
        <p:txBody>
          <a:bodyPr/>
          <a:lstStyle/>
          <a:p>
            <a:fld id="{A845B7A2-84B7-4CBB-9D70-4BB161097611}" type="slidenum">
              <a:rPr kumimoji="1" lang="ja-JP" altLang="en-US" smtClean="0"/>
              <a:t>‹#›</a:t>
            </a:fld>
            <a:endParaRPr kumimoji="1" lang="ja-JP" altLang="en-US"/>
          </a:p>
        </p:txBody>
      </p:sp>
    </p:spTree>
    <p:extLst>
      <p:ext uri="{BB962C8B-B14F-4D97-AF65-F5344CB8AC3E}">
        <p14:creationId xmlns:p14="http://schemas.microsoft.com/office/powerpoint/2010/main" val="2909607057"/>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BA02CAA-4214-47A5-A943-9E8A8C67273D}" type="datetime1">
              <a:rPr kumimoji="1" lang="ja-JP" altLang="en-US" smtClean="0"/>
              <a:t>2026/10/22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845B7A2-84B7-4CBB-9D70-4BB161097611}" type="slidenum">
              <a:rPr kumimoji="1" lang="ja-JP" altLang="en-US" smtClean="0"/>
              <a:t>‹#›</a:t>
            </a:fld>
            <a:endParaRPr kumimoji="1" lang="ja-JP" altLang="en-US"/>
          </a:p>
        </p:txBody>
      </p:sp>
    </p:spTree>
    <p:extLst>
      <p:ext uri="{BB962C8B-B14F-4D97-AF65-F5344CB8AC3E}">
        <p14:creationId xmlns:p14="http://schemas.microsoft.com/office/powerpoint/2010/main" val="3757596161"/>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パノラマ写真 (キャプション付き)">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BA02CAA-4214-47A5-A943-9E8A8C67273D}" type="datetime1">
              <a:rPr kumimoji="1" lang="ja-JP" altLang="en-US" smtClean="0"/>
              <a:t>2026/10/22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845B7A2-84B7-4CBB-9D70-4BB161097611}" type="slidenum">
              <a:rPr kumimoji="1" lang="ja-JP" altLang="en-US" smtClean="0"/>
              <a:t>‹#›</a:t>
            </a:fld>
            <a:endParaRPr kumimoji="1" lang="ja-JP" altLang="en-US"/>
          </a:p>
        </p:txBody>
      </p:sp>
    </p:spTree>
    <p:extLst>
      <p:ext uri="{BB962C8B-B14F-4D97-AF65-F5344CB8AC3E}">
        <p14:creationId xmlns:p14="http://schemas.microsoft.com/office/powerpoint/2010/main" val="2004033705"/>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タイトルとキャプション">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ja-JP" altLang="en-US"/>
              <a:t>マスター タイトルの書式設定</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2BA02CAA-4214-47A5-A943-9E8A8C67273D}" type="datetime1">
              <a:rPr kumimoji="1" lang="ja-JP" altLang="en-US" smtClean="0"/>
              <a:t>2026/10/22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845B7A2-84B7-4CBB-9D70-4BB161097611}" type="slidenum">
              <a:rPr kumimoji="1" lang="ja-JP" altLang="en-US" smtClean="0"/>
              <a:t>‹#›</a:t>
            </a:fld>
            <a:endParaRPr kumimoji="1" lang="ja-JP" altLang="en-US"/>
          </a:p>
        </p:txBody>
      </p:sp>
    </p:spTree>
    <p:extLst>
      <p:ext uri="{BB962C8B-B14F-4D97-AF65-F5344CB8AC3E}">
        <p14:creationId xmlns:p14="http://schemas.microsoft.com/office/powerpoint/2010/main" val="2946355737"/>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引用 (キャプション付き)">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ja-JP" altLang="en-US"/>
              <a:t>マスター タイトルの書式設定</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ja-JP" altLang="en-US"/>
              <a:t>マスター テキストの書式設定</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2BA02CAA-4214-47A5-A943-9E8A8C67273D}" type="datetime1">
              <a:rPr kumimoji="1" lang="ja-JP" altLang="en-US" smtClean="0"/>
              <a:t>2026/10/22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845B7A2-84B7-4CBB-9D70-4BB161097611}" type="slidenum">
              <a:rPr kumimoji="1" lang="ja-JP" altLang="en-US" smtClean="0"/>
              <a:t>‹#›</a:t>
            </a:fld>
            <a:endParaRPr kumimoji="1" lang="ja-JP" alt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78233889"/>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名札">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ja-JP" altLang="en-US"/>
              <a:t>マスター タイトルの書式設定</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2BA02CAA-4214-47A5-A943-9E8A8C67273D}" type="datetime1">
              <a:rPr kumimoji="1" lang="ja-JP" altLang="en-US" smtClean="0"/>
              <a:t>2026/10/22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845B7A2-84B7-4CBB-9D70-4BB161097611}" type="slidenum">
              <a:rPr kumimoji="1" lang="ja-JP" altLang="en-US" smtClean="0"/>
              <a:t>‹#›</a:t>
            </a:fld>
            <a:endParaRPr kumimoji="1" lang="ja-JP" altLang="en-US"/>
          </a:p>
        </p:txBody>
      </p:sp>
    </p:spTree>
    <p:extLst>
      <p:ext uri="{BB962C8B-B14F-4D97-AF65-F5344CB8AC3E}">
        <p14:creationId xmlns:p14="http://schemas.microsoft.com/office/powerpoint/2010/main" val="1515990704"/>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2BA02CAA-4214-47A5-A943-9E8A8C67273D}" type="datetime1">
              <a:rPr kumimoji="1" lang="ja-JP" altLang="en-US" smtClean="0"/>
              <a:t>2026/10/22</a:t>
            </a:fld>
            <a:endParaRPr kumimoji="1" lang="ja-JP" altLang="en-US"/>
          </a:p>
        </p:txBody>
      </p:sp>
      <p:sp>
        <p:nvSpPr>
          <p:cNvPr id="4"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845B7A2-84B7-4CBB-9D70-4BB161097611}" type="slidenum">
              <a:rPr kumimoji="1" lang="ja-JP" altLang="en-US" smtClean="0"/>
              <a:t>‹#›</a:t>
            </a:fld>
            <a:endParaRPr kumimoji="1" lang="ja-JP" altLang="en-US"/>
          </a:p>
        </p:txBody>
      </p:sp>
    </p:spTree>
    <p:extLst>
      <p:ext uri="{BB962C8B-B14F-4D97-AF65-F5344CB8AC3E}">
        <p14:creationId xmlns:p14="http://schemas.microsoft.com/office/powerpoint/2010/main" val="1462040219"/>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つの画像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2BA02CAA-4214-47A5-A943-9E8A8C67273D}" type="datetime1">
              <a:rPr kumimoji="1" lang="ja-JP" altLang="en-US" smtClean="0"/>
              <a:t>2026/10/22</a:t>
            </a:fld>
            <a:endParaRPr kumimoji="1" lang="ja-JP" altLang="en-US"/>
          </a:p>
        </p:txBody>
      </p:sp>
      <p:sp>
        <p:nvSpPr>
          <p:cNvPr id="4"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845B7A2-84B7-4CBB-9D70-4BB161097611}" type="slidenum">
              <a:rPr kumimoji="1" lang="ja-JP" altLang="en-US" smtClean="0"/>
              <a:t>‹#›</a:t>
            </a:fld>
            <a:endParaRPr kumimoji="1" lang="ja-JP" altLang="en-US"/>
          </a:p>
        </p:txBody>
      </p:sp>
    </p:spTree>
    <p:extLst>
      <p:ext uri="{BB962C8B-B14F-4D97-AF65-F5344CB8AC3E}">
        <p14:creationId xmlns:p14="http://schemas.microsoft.com/office/powerpoint/2010/main" val="554024582"/>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nchor="t" anchorCtr="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BA02CAA-4214-47A5-A943-9E8A8C67273D}" type="datetime1">
              <a:rPr kumimoji="1" lang="ja-JP" altLang="en-US" smtClean="0"/>
              <a:t>2026/10/22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845B7A2-84B7-4CBB-9D70-4BB161097611}" type="slidenum">
              <a:rPr kumimoji="1" lang="ja-JP" altLang="en-US" smtClean="0"/>
              <a:t>‹#›</a:t>
            </a:fld>
            <a:endParaRPr kumimoji="1" lang="ja-JP" altLang="en-US"/>
          </a:p>
        </p:txBody>
      </p:sp>
    </p:spTree>
    <p:extLst>
      <p:ext uri="{BB962C8B-B14F-4D97-AF65-F5344CB8AC3E}">
        <p14:creationId xmlns:p14="http://schemas.microsoft.com/office/powerpoint/2010/main" val="183346665"/>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BA02CAA-4214-47A5-A943-9E8A8C67273D}" type="datetime1">
              <a:rPr kumimoji="1" lang="ja-JP" altLang="en-US" smtClean="0"/>
              <a:t>2026/10/22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845B7A2-84B7-4CBB-9D70-4BB161097611}" type="slidenum">
              <a:rPr kumimoji="1" lang="ja-JP" altLang="en-US" smtClean="0"/>
              <a:t>‹#›</a:t>
            </a:fld>
            <a:endParaRPr kumimoji="1" lang="ja-JP" altLang="en-US"/>
          </a:p>
        </p:txBody>
      </p:sp>
    </p:spTree>
    <p:extLst>
      <p:ext uri="{BB962C8B-B14F-4D97-AF65-F5344CB8AC3E}">
        <p14:creationId xmlns:p14="http://schemas.microsoft.com/office/powerpoint/2010/main" val="1843552490"/>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コンテンツ">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EE2F5-9D3C-4BE7-9AD5-335B31CF2CB5}"/>
              </a:ext>
            </a:extLst>
          </p:cNvPr>
          <p:cNvSpPr>
            <a:spLocks noGrp="1"/>
          </p:cNvSpPr>
          <p:nvPr>
            <p:ph type="title"/>
          </p:nvPr>
        </p:nvSpPr>
        <p:spPr>
          <a:xfrm>
            <a:off x="1088136" y="1090246"/>
            <a:ext cx="10840626" cy="790510"/>
          </a:xfrm>
        </p:spPr>
        <p:txBody>
          <a:bodyPr/>
          <a:lstStyle/>
          <a:p>
            <a:r>
              <a:rPr lang="ja-JP" altLang="en-US"/>
              <a:t>マスター タイトルの書式設定</a:t>
            </a:r>
            <a:endParaRPr lang="en-US" dirty="0"/>
          </a:p>
        </p:txBody>
      </p:sp>
      <p:sp>
        <p:nvSpPr>
          <p:cNvPr id="3" name="Content Placeholder 2">
            <a:extLst>
              <a:ext uri="{FF2B5EF4-FFF2-40B4-BE49-F238E27FC236}">
                <a16:creationId xmlns:a16="http://schemas.microsoft.com/office/drawing/2014/main" id="{E5F98C4F-4BF6-47CF-ABEE-2B12748C470C}"/>
              </a:ext>
            </a:extLst>
          </p:cNvPr>
          <p:cNvSpPr>
            <a:spLocks noGrp="1"/>
          </p:cNvSpPr>
          <p:nvPr>
            <p:ph idx="1"/>
          </p:nvPr>
        </p:nvSpPr>
        <p:spPr>
          <a:xfrm>
            <a:off x="1088135" y="1880756"/>
            <a:ext cx="10840627" cy="455814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a:extLst>
              <a:ext uri="{FF2B5EF4-FFF2-40B4-BE49-F238E27FC236}">
                <a16:creationId xmlns:a16="http://schemas.microsoft.com/office/drawing/2014/main" id="{6151AB30-CD74-471D-9FA6-ADC0C901E6D0}"/>
              </a:ext>
            </a:extLst>
          </p:cNvPr>
          <p:cNvSpPr>
            <a:spLocks noGrp="1"/>
          </p:cNvSpPr>
          <p:nvPr>
            <p:ph type="ftr" sz="quarter" idx="11"/>
          </p:nvPr>
        </p:nvSpPr>
        <p:spPr/>
        <p:txBody>
          <a:bodyPr/>
          <a:lstStyle/>
          <a:p>
            <a:endParaRPr kumimoji="1" lang="ja-JP" altLang="en-US"/>
          </a:p>
        </p:txBody>
      </p:sp>
      <p:sp>
        <p:nvSpPr>
          <p:cNvPr id="4" name="Date Placeholder 3">
            <a:extLst>
              <a:ext uri="{FF2B5EF4-FFF2-40B4-BE49-F238E27FC236}">
                <a16:creationId xmlns:a16="http://schemas.microsoft.com/office/drawing/2014/main" id="{0D539070-70D2-4DD1-A439-155343FE262E}"/>
              </a:ext>
            </a:extLst>
          </p:cNvPr>
          <p:cNvSpPr>
            <a:spLocks noGrp="1"/>
          </p:cNvSpPr>
          <p:nvPr>
            <p:ph type="dt" sz="half" idx="10"/>
          </p:nvPr>
        </p:nvSpPr>
        <p:spPr/>
        <p:txBody>
          <a:bodyPr/>
          <a:lstStyle/>
          <a:p>
            <a:fld id="{2BA02CAA-4214-47A5-A943-9E8A8C67273D}" type="datetime1">
              <a:rPr kumimoji="1" lang="ja-JP" altLang="en-US" smtClean="0"/>
              <a:t>2026/10/22</a:t>
            </a:fld>
            <a:endParaRPr kumimoji="1" lang="ja-JP" altLang="en-US"/>
          </a:p>
        </p:txBody>
      </p:sp>
      <p:sp>
        <p:nvSpPr>
          <p:cNvPr id="6" name="Slide Number Placeholder 5">
            <a:extLst>
              <a:ext uri="{FF2B5EF4-FFF2-40B4-BE49-F238E27FC236}">
                <a16:creationId xmlns:a16="http://schemas.microsoft.com/office/drawing/2014/main" id="{A6A137C4-F19E-4521-8DCB-4E0CF9CA3193}"/>
              </a:ext>
            </a:extLst>
          </p:cNvPr>
          <p:cNvSpPr>
            <a:spLocks noGrp="1"/>
          </p:cNvSpPr>
          <p:nvPr>
            <p:ph type="sldNum" sz="quarter" idx="12"/>
          </p:nvPr>
        </p:nvSpPr>
        <p:spPr/>
        <p:txBody>
          <a:bodyPr/>
          <a:lstStyle/>
          <a:p>
            <a:fld id="{A845B7A2-84B7-4CBB-9D70-4BB161097611}" type="slidenum">
              <a:rPr kumimoji="1" lang="ja-JP" altLang="en-US" smtClean="0"/>
              <a:t>‹#›</a:t>
            </a:fld>
            <a:endParaRPr kumimoji="1" lang="ja-JP" altLang="en-US"/>
          </a:p>
        </p:txBody>
      </p:sp>
    </p:spTree>
    <p:extLst>
      <p:ext uri="{BB962C8B-B14F-4D97-AF65-F5344CB8AC3E}">
        <p14:creationId xmlns:p14="http://schemas.microsoft.com/office/powerpoint/2010/main" val="1725728308"/>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Empty">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0459378-C430-49DB-B2D6-E32FBBCD4A6F}"/>
              </a:ext>
            </a:extLst>
          </p:cNvPr>
          <p:cNvSpPr>
            <a:spLocks noGrp="1"/>
          </p:cNvSpPr>
          <p:nvPr>
            <p:ph type="ftr" sz="quarter" idx="11"/>
          </p:nvPr>
        </p:nvSpPr>
        <p:spPr/>
        <p:txBody>
          <a:bodyPr/>
          <a:lstStyle/>
          <a:p>
            <a:endParaRPr kumimoji="1" lang="ja-JP" altLang="en-US"/>
          </a:p>
        </p:txBody>
      </p:sp>
      <p:sp>
        <p:nvSpPr>
          <p:cNvPr id="4" name="Date Placeholder 3">
            <a:extLst>
              <a:ext uri="{FF2B5EF4-FFF2-40B4-BE49-F238E27FC236}">
                <a16:creationId xmlns:a16="http://schemas.microsoft.com/office/drawing/2014/main" id="{9AFF5A02-0FC4-41C8-A13C-4C929B28846B}"/>
              </a:ext>
            </a:extLst>
          </p:cNvPr>
          <p:cNvSpPr>
            <a:spLocks noGrp="1"/>
          </p:cNvSpPr>
          <p:nvPr>
            <p:ph type="dt" sz="half" idx="10"/>
          </p:nvPr>
        </p:nvSpPr>
        <p:spPr/>
        <p:txBody>
          <a:bodyPr/>
          <a:lstStyle/>
          <a:p>
            <a:fld id="{2BA02CAA-4214-47A5-A943-9E8A8C67273D}" type="datetime1">
              <a:rPr kumimoji="1" lang="ja-JP" altLang="en-US" smtClean="0"/>
              <a:t>2026/10/22</a:t>
            </a:fld>
            <a:endParaRPr kumimoji="1" lang="ja-JP" altLang="en-US"/>
          </a:p>
        </p:txBody>
      </p:sp>
      <p:sp>
        <p:nvSpPr>
          <p:cNvPr id="6" name="Slide Number Placeholder 5">
            <a:extLst>
              <a:ext uri="{FF2B5EF4-FFF2-40B4-BE49-F238E27FC236}">
                <a16:creationId xmlns:a16="http://schemas.microsoft.com/office/drawing/2014/main" id="{E7B9D57D-CB8E-4E67-AE2D-2790E2AA60CB}"/>
              </a:ext>
            </a:extLst>
          </p:cNvPr>
          <p:cNvSpPr>
            <a:spLocks noGrp="1"/>
          </p:cNvSpPr>
          <p:nvPr>
            <p:ph type="sldNum" sz="quarter" idx="12"/>
          </p:nvPr>
        </p:nvSpPr>
        <p:spPr/>
        <p:txBody>
          <a:bodyPr/>
          <a:lstStyle/>
          <a:p>
            <a:fld id="{A845B7A2-84B7-4CBB-9D70-4BB161097611}" type="slidenum">
              <a:rPr kumimoji="1" lang="ja-JP" altLang="en-US" smtClean="0"/>
              <a:t>‹#›</a:t>
            </a:fld>
            <a:endParaRPr kumimoji="1" lang="ja-JP" altLang="en-US"/>
          </a:p>
        </p:txBody>
      </p:sp>
    </p:spTree>
    <p:extLst>
      <p:ext uri="{BB962C8B-B14F-4D97-AF65-F5344CB8AC3E}">
        <p14:creationId xmlns:p14="http://schemas.microsoft.com/office/powerpoint/2010/main" val="3192110434"/>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2.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5.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4.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1">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2">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JP" altLang="en-US"/>
          </a:p>
        </p:txBody>
      </p:sp>
      <p:pic>
        <p:nvPicPr>
          <p:cNvPr id="9" name="Picture 8"/>
          <p:cNvPicPr>
            <a:picLocks noChangeAspect="1"/>
          </p:cNvPicPr>
          <p:nvPr/>
        </p:nvPicPr>
        <p:blipFill rotWithShape="1">
          <a:blip r:embed="rId23">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4">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ja-JP" altLang="en-US"/>
          </a:p>
        </p:txBody>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2BA02CAA-4214-47A5-A943-9E8A8C67273D}" type="datetime1">
              <a:rPr kumimoji="1" lang="ja-JP" altLang="en-US" smtClean="0"/>
              <a:t>2026/10/22</a:t>
            </a:fld>
            <a:endParaRPr kumimoji="1" lang="ja-JP" alt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kumimoji="1" lang="ja-JP" alt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A845B7A2-84B7-4CBB-9D70-4BB161097611}" type="slidenum">
              <a:rPr kumimoji="1" lang="ja-JP" altLang="en-US" smtClean="0"/>
              <a:t>‹#›</a:t>
            </a:fld>
            <a:endParaRPr kumimoji="1" lang="ja-JP" altLang="en-US"/>
          </a:p>
        </p:txBody>
      </p:sp>
    </p:spTree>
    <p:extLst>
      <p:ext uri="{BB962C8B-B14F-4D97-AF65-F5344CB8AC3E}">
        <p14:creationId xmlns:p14="http://schemas.microsoft.com/office/powerpoint/2010/main" val="3346994561"/>
      </p:ext>
    </p:extLst>
  </p:cSld>
  <p:clrMap bg1="dk1" tx1="lt1" bg2="dk2" tx2="lt2" accent1="accent1" accent2="accent2" accent3="accent3" accent4="accent4" accent5="accent5" accent6="accent6" hlink="hlink" folHlink="folHlink"/>
  <p:sldLayoutIdLst>
    <p:sldLayoutId id="2147483801"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 id="2147483810" r:id="rId10"/>
    <p:sldLayoutId id="2147483811" r:id="rId11"/>
    <p:sldLayoutId id="2147483812" r:id="rId12"/>
    <p:sldLayoutId id="2147483813" r:id="rId13"/>
    <p:sldLayoutId id="2147483814" r:id="rId14"/>
    <p:sldLayoutId id="2147483815" r:id="rId15"/>
    <p:sldLayoutId id="2147483816" r:id="rId16"/>
    <p:sldLayoutId id="2147483817" r:id="rId17"/>
    <p:sldLayoutId id="2147483818" r:id="rId18"/>
    <p:sldLayoutId id="2147483819" r:id="rId19"/>
  </p:sldLayoutIdLst>
  <p:hf hdr="0" ftr="0" dt="0"/>
  <p:txStyles>
    <p:titleStyle>
      <a:lvl1pPr algn="l" defTabSz="457200" rtl="0" eaLnBrk="1" latinLnBrk="0" hangingPunct="1">
        <a:spcBef>
          <a:spcPct val="0"/>
        </a:spcBef>
        <a:buNone/>
        <a:defRPr kumimoji="1" sz="4200" b="0" i="0" kern="1200">
          <a:solidFill>
            <a:schemeClr val="tx2"/>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kumimoji="1"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kumimoji="1"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kumimoji="1"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kumimoji="1"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kumimoji="1"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kumimoji="1"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kumimoji="1"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kumimoji="1"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kumimoji="1" sz="1400" b="0" i="0" kern="1200">
          <a:solidFill>
            <a:schemeClr val="tx1"/>
          </a:solidFill>
          <a:latin typeface="+mj-lt"/>
          <a:ea typeface="+mj-ea"/>
          <a:cs typeface="+mj-cs"/>
        </a:defRPr>
      </a:lvl9pPr>
    </p:bodyStyle>
    <p:otherStyle>
      <a:defPPr>
        <a:defRPr lang="en-US"/>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8.xml"/><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18.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0.xml"/><Relationship Id="rId1" Type="http://schemas.openxmlformats.org/officeDocument/2006/relationships/slideLayout" Target="../slideLayouts/slideLayout18.xml"/><Relationship Id="rId5" Type="http://schemas.openxmlformats.org/officeDocument/2006/relationships/image" Target="../media/image21.png"/><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96F7619-38A4-68A3-DC88-7B6871D63309}"/>
              </a:ext>
            </a:extLst>
          </p:cNvPr>
          <p:cNvSpPr>
            <a:spLocks noGrp="1"/>
          </p:cNvSpPr>
          <p:nvPr>
            <p:ph type="ctrTitle"/>
          </p:nvPr>
        </p:nvSpPr>
        <p:spPr>
          <a:xfrm>
            <a:off x="476352" y="1400375"/>
            <a:ext cx="11130116" cy="3069326"/>
          </a:xfrm>
        </p:spPr>
        <p:txBody>
          <a:bodyPr>
            <a:normAutofit fontScale="90000"/>
          </a:bodyPr>
          <a:lstStyle/>
          <a:p>
            <a:pPr>
              <a:lnSpc>
                <a:spcPct val="120000"/>
              </a:lnSpc>
            </a:pPr>
            <a:r>
              <a:rPr lang="ja-JP" altLang="ja-JP" sz="5300" b="1" dirty="0">
                <a:ln w="9525">
                  <a:solidFill>
                    <a:schemeClr val="bg1"/>
                  </a:solidFill>
                  <a:prstDash val="solid"/>
                </a:ln>
                <a:effectLst>
                  <a:outerShdw blurRad="12700" dist="38100" dir="2700000" algn="tl" rotWithShape="0">
                    <a:schemeClr val="bg1">
                      <a:lumMod val="50000"/>
                    </a:schemeClr>
                  </a:outerShdw>
                </a:effectLst>
                <a:latin typeface="メイリオ" panose="020B0604030504040204" pitchFamily="50" charset="-128"/>
                <a:ea typeface="メイリオ" panose="020B0604030504040204" pitchFamily="50" charset="-128"/>
              </a:rPr>
              <a:t>数字と現場視点で読み解く</a:t>
            </a:r>
            <a:br>
              <a:rPr lang="en-US" altLang="ja-JP" sz="5300" b="1" dirty="0">
                <a:ln w="9525">
                  <a:solidFill>
                    <a:schemeClr val="bg1"/>
                  </a:solidFill>
                  <a:prstDash val="solid"/>
                </a:ln>
                <a:effectLst>
                  <a:outerShdw blurRad="12700" dist="38100" dir="2700000" algn="tl" rotWithShape="0">
                    <a:schemeClr val="bg1">
                      <a:lumMod val="50000"/>
                    </a:schemeClr>
                  </a:outerShdw>
                </a:effectLst>
                <a:latin typeface="メイリオ" panose="020B0604030504040204" pitchFamily="50" charset="-128"/>
                <a:ea typeface="メイリオ" panose="020B0604030504040204" pitchFamily="50" charset="-128"/>
              </a:rPr>
            </a:br>
            <a:r>
              <a:rPr lang="ja-JP" altLang="en-US" sz="5300" b="1" dirty="0">
                <a:ln w="9525">
                  <a:solidFill>
                    <a:schemeClr val="bg1"/>
                  </a:solidFill>
                  <a:prstDash val="solid"/>
                </a:ln>
                <a:effectLst>
                  <a:outerShdw blurRad="12700" dist="38100" dir="2700000" algn="tl" rotWithShape="0">
                    <a:schemeClr val="bg1">
                      <a:lumMod val="50000"/>
                    </a:schemeClr>
                  </a:outerShdw>
                </a:effectLst>
                <a:latin typeface="メイリオ" panose="020B0604030504040204" pitchFamily="50" charset="-128"/>
                <a:ea typeface="メイリオ" panose="020B0604030504040204" pitchFamily="50" charset="-128"/>
              </a:rPr>
              <a:t>林野</a:t>
            </a:r>
            <a:r>
              <a:rPr lang="ja-JP" altLang="ja-JP" sz="5300" b="1" dirty="0">
                <a:ln w="9525">
                  <a:solidFill>
                    <a:schemeClr val="bg1"/>
                  </a:solidFill>
                  <a:prstDash val="solid"/>
                </a:ln>
                <a:effectLst>
                  <a:outerShdw blurRad="12700" dist="38100" dir="2700000" algn="tl" rotWithShape="0">
                    <a:schemeClr val="bg1">
                      <a:lumMod val="50000"/>
                    </a:schemeClr>
                  </a:outerShdw>
                </a:effectLst>
                <a:latin typeface="メイリオ" panose="020B0604030504040204" pitchFamily="50" charset="-128"/>
                <a:ea typeface="メイリオ" panose="020B0604030504040204" pitchFamily="50" charset="-128"/>
              </a:rPr>
              <a:t>火災</a:t>
            </a:r>
            <a:r>
              <a:rPr lang="ja-JP" altLang="en-US" sz="5300" b="1" dirty="0">
                <a:ln w="9525">
                  <a:solidFill>
                    <a:schemeClr val="bg1"/>
                  </a:solidFill>
                  <a:prstDash val="solid"/>
                </a:ln>
                <a:effectLst>
                  <a:outerShdw blurRad="12700" dist="38100" dir="2700000" algn="tl" rotWithShape="0">
                    <a:schemeClr val="bg1">
                      <a:lumMod val="50000"/>
                    </a:schemeClr>
                  </a:outerShdw>
                </a:effectLst>
                <a:latin typeface="メイリオ" panose="020B0604030504040204" pitchFamily="50" charset="-128"/>
                <a:ea typeface="メイリオ" panose="020B0604030504040204" pitchFamily="50" charset="-128"/>
              </a:rPr>
              <a:t>の実状と教訓、そして対策</a:t>
            </a:r>
            <a:br>
              <a:rPr lang="en-US" altLang="ja-JP" sz="4400" b="1" dirty="0">
                <a:effectLst>
                  <a:outerShdw blurRad="50800" dist="38100" dir="18900000" algn="bl" rotWithShape="0">
                    <a:prstClr val="black">
                      <a:alpha val="40000"/>
                    </a:prstClr>
                  </a:outerShdw>
                </a:effectLst>
                <a:latin typeface="メイリオ" panose="020B0604030504040204" pitchFamily="50" charset="-128"/>
                <a:ea typeface="メイリオ" panose="020B0604030504040204" pitchFamily="50" charset="-128"/>
              </a:rPr>
            </a:br>
            <a:r>
              <a:rPr lang="ja-JP" altLang="en-US" sz="2000" b="1" dirty="0">
                <a:effectLst>
                  <a:outerShdw blurRad="50800" dist="38100" dir="18900000" algn="bl" rotWithShape="0">
                    <a:prstClr val="black">
                      <a:alpha val="40000"/>
                    </a:prstClr>
                  </a:outerShdw>
                </a:effectLst>
                <a:latin typeface="メイリオ" panose="020B0604030504040204" pitchFamily="50" charset="-128"/>
                <a:ea typeface="メイリオ" panose="020B0604030504040204" pitchFamily="50" charset="-128"/>
              </a:rPr>
              <a:t>　</a:t>
            </a:r>
            <a:br>
              <a:rPr lang="en-US" altLang="ja-JP" sz="4400" b="1" dirty="0">
                <a:effectLst>
                  <a:outerShdw blurRad="50800" dist="38100" dir="18900000" algn="bl" rotWithShape="0">
                    <a:prstClr val="black">
                      <a:alpha val="40000"/>
                    </a:prstClr>
                  </a:outerShdw>
                </a:effectLst>
                <a:latin typeface="メイリオ" panose="020B0604030504040204" pitchFamily="50" charset="-128"/>
                <a:ea typeface="メイリオ" panose="020B0604030504040204" pitchFamily="50" charset="-128"/>
              </a:rPr>
            </a:br>
            <a:r>
              <a:rPr lang="ja-JP" altLang="en-US" sz="4400" b="1" dirty="0">
                <a:effectLst>
                  <a:outerShdw blurRad="50800" dist="38100" dir="18900000" algn="bl" rotWithShape="0">
                    <a:prstClr val="black">
                      <a:alpha val="40000"/>
                    </a:prstClr>
                  </a:outerShdw>
                </a:effectLst>
                <a:latin typeface="メイリオ" panose="020B0604030504040204" pitchFamily="50" charset="-128"/>
                <a:ea typeface="メイリオ" panose="020B0604030504040204" pitchFamily="50" charset="-128"/>
              </a:rPr>
              <a:t>　　　　　　　　　　　　　</a:t>
            </a:r>
            <a:r>
              <a:rPr lang="en-US" altLang="ja-JP" sz="3100" b="1" dirty="0">
                <a:latin typeface="メイリオ" panose="020B0604030504040204" pitchFamily="50" charset="-128"/>
                <a:ea typeface="メイリオ" panose="020B0604030504040204" pitchFamily="50" charset="-128"/>
              </a:rPr>
              <a:t>2026</a:t>
            </a:r>
            <a:r>
              <a:rPr lang="ja-JP" altLang="en-US" sz="3100" b="1" dirty="0">
                <a:latin typeface="メイリオ" panose="020B0604030504040204" pitchFamily="50" charset="-128"/>
                <a:ea typeface="メイリオ" panose="020B0604030504040204" pitchFamily="50" charset="-128"/>
              </a:rPr>
              <a:t>年</a:t>
            </a:r>
            <a:r>
              <a:rPr lang="en-US" altLang="ja-JP" sz="3100" b="1" dirty="0">
                <a:latin typeface="メイリオ" panose="020B0604030504040204" pitchFamily="50" charset="-128"/>
                <a:ea typeface="メイリオ" panose="020B0604030504040204" pitchFamily="50" charset="-128"/>
              </a:rPr>
              <a:t>10</a:t>
            </a:r>
            <a:r>
              <a:rPr lang="ja-JP" altLang="en-US" sz="3100" b="1" dirty="0">
                <a:latin typeface="メイリオ" panose="020B0604030504040204" pitchFamily="50" charset="-128"/>
                <a:ea typeface="メイリオ" panose="020B0604030504040204" pitchFamily="50" charset="-128"/>
              </a:rPr>
              <a:t>月</a:t>
            </a:r>
            <a:r>
              <a:rPr lang="en-US" altLang="ja-JP" sz="3100" b="1" dirty="0">
                <a:latin typeface="メイリオ" panose="020B0604030504040204" pitchFamily="50" charset="-128"/>
                <a:ea typeface="メイリオ" panose="020B0604030504040204" pitchFamily="50" charset="-128"/>
              </a:rPr>
              <a:t>21</a:t>
            </a:r>
            <a:r>
              <a:rPr lang="ja-JP" altLang="en-US" sz="3100" b="1" dirty="0">
                <a:latin typeface="メイリオ" panose="020B0604030504040204" pitchFamily="50" charset="-128"/>
                <a:ea typeface="メイリオ" panose="020B0604030504040204" pitchFamily="50" charset="-128"/>
              </a:rPr>
              <a:t>日（水）</a:t>
            </a:r>
            <a:endParaRPr kumimoji="1" lang="ja-JP" altLang="en-US" sz="3100" b="1" dirty="0">
              <a:latin typeface="メイリオ" panose="020B0604030504040204" pitchFamily="50" charset="-128"/>
              <a:ea typeface="メイリオ" panose="020B0604030504040204" pitchFamily="50" charset="-128"/>
            </a:endParaRPr>
          </a:p>
        </p:txBody>
      </p:sp>
      <p:sp>
        <p:nvSpPr>
          <p:cNvPr id="6" name="字幕 5">
            <a:extLst>
              <a:ext uri="{FF2B5EF4-FFF2-40B4-BE49-F238E27FC236}">
                <a16:creationId xmlns:a16="http://schemas.microsoft.com/office/drawing/2014/main" id="{13428FC5-DC86-6585-83B6-B04C251EDC2E}"/>
              </a:ext>
            </a:extLst>
          </p:cNvPr>
          <p:cNvSpPr>
            <a:spLocks noGrp="1"/>
          </p:cNvSpPr>
          <p:nvPr>
            <p:ph type="subTitle" idx="1"/>
          </p:nvPr>
        </p:nvSpPr>
        <p:spPr>
          <a:xfrm>
            <a:off x="2015319" y="4826994"/>
            <a:ext cx="9144000" cy="1261261"/>
          </a:xfrm>
        </p:spPr>
        <p:txBody>
          <a:bodyPr>
            <a:normAutofit/>
          </a:bodyPr>
          <a:lstStyle/>
          <a:p>
            <a:pPr algn="r"/>
            <a:r>
              <a:rPr lang="ja-JP" altLang="en-US" sz="2800" b="1" dirty="0">
                <a:latin typeface="メイリオ" panose="020B0604030504040204" pitchFamily="50" charset="-128"/>
                <a:ea typeface="メイリオ" panose="020B0604030504040204" pitchFamily="50" charset="-128"/>
              </a:rPr>
              <a:t>一般財団法人　日本消防設備安全センター</a:t>
            </a:r>
            <a:endParaRPr lang="en-US" altLang="ja-JP" sz="2800" b="1" dirty="0">
              <a:latin typeface="メイリオ" panose="020B0604030504040204" pitchFamily="50" charset="-128"/>
              <a:ea typeface="メイリオ" panose="020B0604030504040204" pitchFamily="50" charset="-128"/>
            </a:endParaRPr>
          </a:p>
          <a:p>
            <a:pPr algn="r"/>
            <a:r>
              <a:rPr lang="ja-JP" altLang="en-US" sz="2800" b="1" dirty="0">
                <a:latin typeface="メイリオ" panose="020B0604030504040204" pitchFamily="50" charset="-128"/>
                <a:ea typeface="メイリオ" panose="020B0604030504040204" pitchFamily="50" charset="-128"/>
              </a:rPr>
              <a:t>　常務理事　青木　浩</a:t>
            </a:r>
          </a:p>
        </p:txBody>
      </p:sp>
      <p:sp>
        <p:nvSpPr>
          <p:cNvPr id="4" name="スライド番号プレースホルダー 3">
            <a:extLst>
              <a:ext uri="{FF2B5EF4-FFF2-40B4-BE49-F238E27FC236}">
                <a16:creationId xmlns:a16="http://schemas.microsoft.com/office/drawing/2014/main" id="{4F8318C3-C36B-0F5A-6881-BB6A445A4E9E}"/>
              </a:ext>
            </a:extLst>
          </p:cNvPr>
          <p:cNvSpPr>
            <a:spLocks noGrp="1"/>
          </p:cNvSpPr>
          <p:nvPr>
            <p:ph type="sldNum" sz="quarter" idx="12"/>
          </p:nvPr>
        </p:nvSpPr>
        <p:spPr/>
        <p:txBody>
          <a:bodyPr/>
          <a:lstStyle/>
          <a:p>
            <a:fld id="{A845B7A2-84B7-4CBB-9D70-4BB161097611}" type="slidenum">
              <a:rPr kumimoji="1" lang="ja-JP" altLang="en-US" sz="1800" b="1" smtClean="0"/>
              <a:t>1</a:t>
            </a:fld>
            <a:endParaRPr kumimoji="1" lang="ja-JP" altLang="en-US" sz="1800" b="1" dirty="0"/>
          </a:p>
        </p:txBody>
      </p:sp>
    </p:spTree>
    <p:extLst>
      <p:ext uri="{BB962C8B-B14F-4D97-AF65-F5344CB8AC3E}">
        <p14:creationId xmlns:p14="http://schemas.microsoft.com/office/powerpoint/2010/main" val="14880867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BBD7158-85E6-159F-CCDA-EE06CE0F824F}"/>
              </a:ext>
            </a:extLst>
          </p:cNvPr>
          <p:cNvSpPr>
            <a:spLocks noGrp="1"/>
          </p:cNvSpPr>
          <p:nvPr>
            <p:ph type="title"/>
          </p:nvPr>
        </p:nvSpPr>
        <p:spPr>
          <a:xfrm>
            <a:off x="1001261" y="593504"/>
            <a:ext cx="9404723" cy="1400530"/>
          </a:xfrm>
        </p:spPr>
        <p:txBody>
          <a:bodyPr/>
          <a:lstStyle/>
          <a:p>
            <a:r>
              <a:rPr kumimoji="1" lang="ja-JP" altLang="en-US" sz="3200" b="1" dirty="0"/>
              <a:t>一般財団法人日本消防設備安全センターについて</a:t>
            </a:r>
          </a:p>
        </p:txBody>
      </p:sp>
      <p:sp>
        <p:nvSpPr>
          <p:cNvPr id="3" name="コンテンツ プレースホルダー 2">
            <a:extLst>
              <a:ext uri="{FF2B5EF4-FFF2-40B4-BE49-F238E27FC236}">
                <a16:creationId xmlns:a16="http://schemas.microsoft.com/office/drawing/2014/main" id="{E9A8E536-7D00-6441-421F-B13CDD8D2433}"/>
              </a:ext>
            </a:extLst>
          </p:cNvPr>
          <p:cNvSpPr>
            <a:spLocks noGrp="1"/>
          </p:cNvSpPr>
          <p:nvPr>
            <p:ph idx="1"/>
          </p:nvPr>
        </p:nvSpPr>
        <p:spPr>
          <a:xfrm>
            <a:off x="512164" y="1644042"/>
            <a:ext cx="11167672" cy="4740375"/>
          </a:xfrm>
        </p:spPr>
        <p:txBody>
          <a:bodyPr>
            <a:noAutofit/>
          </a:bodyPr>
          <a:lstStyle/>
          <a:p>
            <a:pPr lvl="0"/>
            <a:r>
              <a:rPr lang="ja-JP" altLang="ja-JP" sz="2800" b="1" dirty="0">
                <a:solidFill>
                  <a:schemeClr val="bg2">
                    <a:lumMod val="40000"/>
                    <a:lumOff val="60000"/>
                  </a:schemeClr>
                </a:solidFill>
              </a:rPr>
              <a:t>設立の目的</a:t>
            </a:r>
            <a:r>
              <a:rPr lang="ja-JP" altLang="ja-JP" sz="2800" dirty="0"/>
              <a:t>: </a:t>
            </a:r>
            <a:r>
              <a:rPr lang="ja-JP" altLang="ja-JP" sz="2800" b="1" dirty="0">
                <a:solidFill>
                  <a:srgbClr val="FFFF00"/>
                </a:solidFill>
              </a:rPr>
              <a:t>消防防災設備などの品質</a:t>
            </a:r>
            <a:r>
              <a:rPr lang="ja-JP" altLang="en-US" sz="2800" b="1" dirty="0">
                <a:solidFill>
                  <a:srgbClr val="FFFF00"/>
                </a:solidFill>
              </a:rPr>
              <a:t>や</a:t>
            </a:r>
            <a:r>
              <a:rPr lang="ja-JP" altLang="ja-JP" sz="2800" b="1" dirty="0">
                <a:solidFill>
                  <a:srgbClr val="FFFF00"/>
                </a:solidFill>
              </a:rPr>
              <a:t>性能を確保</a:t>
            </a:r>
            <a:r>
              <a:rPr lang="ja-JP" altLang="ja-JP" sz="2800" dirty="0"/>
              <a:t>し、消防防災技術を向上させることで、</a:t>
            </a:r>
            <a:r>
              <a:rPr lang="ja-JP" altLang="ja-JP" sz="2800" b="1" dirty="0">
                <a:solidFill>
                  <a:srgbClr val="FFFF00"/>
                </a:solidFill>
              </a:rPr>
              <a:t>安心・安全な社会の実現</a:t>
            </a:r>
            <a:r>
              <a:rPr lang="ja-JP" altLang="ja-JP" sz="2800" dirty="0"/>
              <a:t>に寄与する</a:t>
            </a:r>
            <a:endParaRPr lang="en-US" altLang="ja-JP" sz="2800" dirty="0"/>
          </a:p>
          <a:p>
            <a:pPr marL="0" lvl="0" indent="0">
              <a:buNone/>
            </a:pPr>
            <a:endParaRPr lang="ja-JP" altLang="ja-JP" sz="2800" dirty="0"/>
          </a:p>
          <a:p>
            <a:pPr lvl="0"/>
            <a:r>
              <a:rPr lang="ja-JP" altLang="ja-JP" sz="2800" b="1" dirty="0">
                <a:solidFill>
                  <a:schemeClr val="bg2">
                    <a:lumMod val="40000"/>
                    <a:lumOff val="60000"/>
                  </a:schemeClr>
                </a:solidFill>
              </a:rPr>
              <a:t>主な事業活動</a:t>
            </a:r>
            <a:r>
              <a:rPr lang="ja-JP" altLang="ja-JP" sz="2800" dirty="0"/>
              <a:t>: </a:t>
            </a:r>
            <a:r>
              <a:rPr lang="ja-JP" altLang="ja-JP" sz="2800" b="1" dirty="0">
                <a:solidFill>
                  <a:srgbClr val="FFFF00"/>
                </a:solidFill>
              </a:rPr>
              <a:t>消防用設備</a:t>
            </a:r>
            <a:r>
              <a:rPr lang="ja-JP" altLang="en-US" sz="2800" b="1" dirty="0">
                <a:solidFill>
                  <a:srgbClr val="FFFF00"/>
                </a:solidFill>
              </a:rPr>
              <a:t>等</a:t>
            </a:r>
            <a:r>
              <a:rPr lang="ja-JP" altLang="ja-JP" sz="2800" b="1" dirty="0">
                <a:solidFill>
                  <a:srgbClr val="FFFF00"/>
                </a:solidFill>
              </a:rPr>
              <a:t>（消火器やスプリンクラーなど）の性能鑑定や各種認定業務</a:t>
            </a:r>
            <a:r>
              <a:rPr lang="ja-JP" altLang="en-US" sz="2800" b="1" dirty="0">
                <a:solidFill>
                  <a:srgbClr val="FFFF00"/>
                </a:solidFill>
              </a:rPr>
              <a:t>（防火水槽の認定）</a:t>
            </a:r>
            <a:r>
              <a:rPr lang="ja-JP" altLang="ja-JP" sz="2800" dirty="0"/>
              <a:t>を</a:t>
            </a:r>
            <a:r>
              <a:rPr lang="ja-JP" altLang="en-US" sz="2800" dirty="0"/>
              <a:t>、</a:t>
            </a:r>
            <a:r>
              <a:rPr lang="ja-JP" altLang="ja-JP" sz="2800" dirty="0"/>
              <a:t>また、</a:t>
            </a:r>
            <a:r>
              <a:rPr lang="ja-JP" altLang="ja-JP" sz="2800" b="1" dirty="0"/>
              <a:t>消防設備士などの講習会の実施、</a:t>
            </a:r>
            <a:r>
              <a:rPr lang="ja-JP" altLang="en-US" sz="2800" b="1" dirty="0"/>
              <a:t>防火安全</a:t>
            </a:r>
            <a:r>
              <a:rPr lang="ja-JP" altLang="ja-JP" sz="2800" b="1" dirty="0"/>
              <a:t>に関</a:t>
            </a:r>
            <a:r>
              <a:rPr lang="ja-JP" altLang="en-US" sz="2800" b="1" dirty="0"/>
              <a:t>わる</a:t>
            </a:r>
            <a:r>
              <a:rPr lang="ja-JP" altLang="ja-JP" sz="2800" b="1" dirty="0"/>
              <a:t>調査研究</a:t>
            </a:r>
            <a:r>
              <a:rPr lang="ja-JP" altLang="en-US" sz="2800" dirty="0"/>
              <a:t>を担う</a:t>
            </a:r>
            <a:endParaRPr lang="en-US" altLang="ja-JP" sz="2800" dirty="0"/>
          </a:p>
          <a:p>
            <a:pPr marL="0" lvl="0" indent="0">
              <a:buNone/>
            </a:pPr>
            <a:endParaRPr lang="ja-JP" altLang="ja-JP" sz="2800" dirty="0"/>
          </a:p>
          <a:p>
            <a:pPr lvl="0"/>
            <a:r>
              <a:rPr lang="ja-JP" altLang="ja-JP" sz="2800" b="1" dirty="0">
                <a:solidFill>
                  <a:schemeClr val="bg2">
                    <a:lumMod val="40000"/>
                    <a:lumOff val="60000"/>
                  </a:schemeClr>
                </a:solidFill>
              </a:rPr>
              <a:t>社会的な役割</a:t>
            </a:r>
            <a:r>
              <a:rPr lang="ja-JP" altLang="ja-JP" sz="2800" dirty="0"/>
              <a:t>: 災害の予防や被害軽減に向けて、</a:t>
            </a:r>
            <a:r>
              <a:rPr lang="ja-JP" altLang="ja-JP" sz="2800" b="1" dirty="0">
                <a:solidFill>
                  <a:srgbClr val="FFFF00"/>
                </a:solidFill>
              </a:rPr>
              <a:t>技術的な審査や専門家の育成</a:t>
            </a:r>
            <a:r>
              <a:rPr lang="ja-JP" altLang="ja-JP" sz="2800" dirty="0"/>
              <a:t>を通じて、日本の</a:t>
            </a:r>
            <a:r>
              <a:rPr lang="ja-JP" altLang="ja-JP" sz="2800" b="1" dirty="0">
                <a:solidFill>
                  <a:srgbClr val="FFFF00"/>
                </a:solidFill>
              </a:rPr>
              <a:t>消防防災体制の基盤</a:t>
            </a:r>
            <a:r>
              <a:rPr lang="ja-JP" altLang="ja-JP" sz="2800" dirty="0"/>
              <a:t>を支える</a:t>
            </a:r>
          </a:p>
        </p:txBody>
      </p:sp>
      <p:sp>
        <p:nvSpPr>
          <p:cNvPr id="4" name="スライド番号プレースホルダー 3">
            <a:extLst>
              <a:ext uri="{FF2B5EF4-FFF2-40B4-BE49-F238E27FC236}">
                <a16:creationId xmlns:a16="http://schemas.microsoft.com/office/drawing/2014/main" id="{C3273FC4-26AF-CECC-F14E-6BF50096D58D}"/>
              </a:ext>
            </a:extLst>
          </p:cNvPr>
          <p:cNvSpPr>
            <a:spLocks noGrp="1"/>
          </p:cNvSpPr>
          <p:nvPr>
            <p:ph type="sldNum" sz="quarter" idx="12"/>
          </p:nvPr>
        </p:nvSpPr>
        <p:spPr/>
        <p:txBody>
          <a:bodyPr/>
          <a:lstStyle/>
          <a:p>
            <a:fld id="{A845B7A2-84B7-4CBB-9D70-4BB161097611}" type="slidenum">
              <a:rPr kumimoji="1" lang="ja-JP" altLang="en-US" smtClean="0"/>
              <a:t>2</a:t>
            </a:fld>
            <a:endParaRPr kumimoji="1" lang="ja-JP" altLang="en-US"/>
          </a:p>
        </p:txBody>
      </p:sp>
    </p:spTree>
    <p:extLst>
      <p:ext uri="{BB962C8B-B14F-4D97-AF65-F5344CB8AC3E}">
        <p14:creationId xmlns:p14="http://schemas.microsoft.com/office/powerpoint/2010/main" val="11811320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F90C4C65-4E62-1686-CAE1-665BC223E59B}"/>
              </a:ext>
            </a:extLst>
          </p:cNvPr>
          <p:cNvSpPr txBox="1"/>
          <p:nvPr/>
        </p:nvSpPr>
        <p:spPr>
          <a:xfrm>
            <a:off x="2585358" y="1207043"/>
            <a:ext cx="6491235" cy="5265337"/>
          </a:xfrm>
          <a:prstGeom prst="rect">
            <a:avLst/>
          </a:prstGeom>
          <a:noFill/>
          <a:ln w="6350">
            <a:solidFill>
              <a:schemeClr val="tx1"/>
            </a:solidFill>
            <a:prstDash val="sysDot"/>
          </a:ln>
        </p:spPr>
        <p:txBody>
          <a:bodyPr wrap="square" rtlCol="0">
            <a:spAutoFit/>
          </a:bodyPr>
          <a:lstStyle/>
          <a:p>
            <a:endParaRPr kumimoji="1" lang="ja-JP" altLang="en-US" dirty="0"/>
          </a:p>
        </p:txBody>
      </p:sp>
      <p:sp>
        <p:nvSpPr>
          <p:cNvPr id="2" name="タイトル 1">
            <a:extLst>
              <a:ext uri="{FF2B5EF4-FFF2-40B4-BE49-F238E27FC236}">
                <a16:creationId xmlns:a16="http://schemas.microsoft.com/office/drawing/2014/main" id="{CB2CBE6B-A8FD-B434-367F-46FBA8BABEED}"/>
              </a:ext>
            </a:extLst>
          </p:cNvPr>
          <p:cNvSpPr>
            <a:spLocks noGrp="1"/>
          </p:cNvSpPr>
          <p:nvPr>
            <p:ph type="title"/>
          </p:nvPr>
        </p:nvSpPr>
        <p:spPr>
          <a:xfrm>
            <a:off x="1384156" y="494645"/>
            <a:ext cx="8291565" cy="790510"/>
          </a:xfrm>
        </p:spPr>
        <p:txBody>
          <a:bodyPr>
            <a:normAutofit/>
          </a:bodyPr>
          <a:lstStyle/>
          <a:p>
            <a:pPr algn="ctr"/>
            <a:r>
              <a:rPr kumimoji="1" lang="ja-JP" altLang="en-US" sz="3000" b="1" dirty="0">
                <a:latin typeface="メイリオ" panose="020B0604030504040204" pitchFamily="50" charset="-128"/>
                <a:ea typeface="メイリオ" panose="020B0604030504040204" pitchFamily="50" charset="-128"/>
              </a:rPr>
              <a:t>      </a:t>
            </a:r>
            <a:r>
              <a:rPr kumimoji="1" lang="ja-JP" altLang="en-US" sz="3000" dirty="0">
                <a:latin typeface="メイリオ" panose="020B0604030504040204" pitchFamily="50" charset="-128"/>
                <a:ea typeface="メイリオ" panose="020B0604030504040204" pitchFamily="50" charset="-128"/>
              </a:rPr>
              <a:t>ー</a:t>
            </a:r>
            <a:r>
              <a:rPr kumimoji="1" lang="ja-JP" altLang="en-US" sz="3000" b="1" dirty="0">
                <a:latin typeface="メイリオ" panose="020B0604030504040204" pitchFamily="50" charset="-128"/>
                <a:ea typeface="メイリオ" panose="020B0604030504040204" pitchFamily="50" charset="-128"/>
              </a:rPr>
              <a:t>  目 次　</a:t>
            </a:r>
            <a:r>
              <a:rPr lang="ja-JP" altLang="en-US" sz="3000" dirty="0">
                <a:latin typeface="メイリオ" panose="020B0604030504040204" pitchFamily="50" charset="-128"/>
                <a:ea typeface="メイリオ" panose="020B0604030504040204" pitchFamily="50" charset="-128"/>
              </a:rPr>
              <a:t>ー</a:t>
            </a:r>
            <a:endParaRPr kumimoji="1" lang="ja-JP" altLang="en-US" sz="3000" b="1" dirty="0">
              <a:latin typeface="メイリオ" panose="020B0604030504040204" pitchFamily="50" charset="-128"/>
              <a:ea typeface="メイリオ" panose="020B0604030504040204" pitchFamily="50" charset="-128"/>
            </a:endParaRPr>
          </a:p>
        </p:txBody>
      </p:sp>
      <p:sp>
        <p:nvSpPr>
          <p:cNvPr id="3" name="コンテンツ プレースホルダー 2">
            <a:extLst>
              <a:ext uri="{FF2B5EF4-FFF2-40B4-BE49-F238E27FC236}">
                <a16:creationId xmlns:a16="http://schemas.microsoft.com/office/drawing/2014/main" id="{5FFDE193-CCF2-8FD5-8656-FA353A17940B}"/>
              </a:ext>
            </a:extLst>
          </p:cNvPr>
          <p:cNvSpPr>
            <a:spLocks noGrp="1"/>
          </p:cNvSpPr>
          <p:nvPr>
            <p:ph idx="1"/>
          </p:nvPr>
        </p:nvSpPr>
        <p:spPr>
          <a:xfrm>
            <a:off x="2946239" y="572756"/>
            <a:ext cx="6729482" cy="6299444"/>
          </a:xfrm>
        </p:spPr>
        <p:txBody>
          <a:bodyPr>
            <a:normAutofit fontScale="92500" lnSpcReduction="20000"/>
          </a:bodyPr>
          <a:lstStyle/>
          <a:p>
            <a:pPr marL="0" indent="0">
              <a:buNone/>
            </a:pPr>
            <a:endParaRPr kumimoji="1" lang="en-US" altLang="ja-JP" sz="2400" b="1" dirty="0">
              <a:latin typeface="メイリオ" panose="020B0604030504040204" pitchFamily="50" charset="-128"/>
              <a:ea typeface="メイリオ" panose="020B0604030504040204" pitchFamily="50" charset="-128"/>
            </a:endParaRPr>
          </a:p>
          <a:p>
            <a:pPr marL="0" indent="0" algn="ctr">
              <a:buNone/>
            </a:pPr>
            <a:endParaRPr kumimoji="1" lang="en-US" altLang="ja-JP" sz="2400" b="1" dirty="0">
              <a:latin typeface="メイリオ" panose="020B0604030504040204" pitchFamily="50" charset="-128"/>
              <a:ea typeface="メイリオ" panose="020B0604030504040204" pitchFamily="50" charset="-128"/>
            </a:endParaRPr>
          </a:p>
          <a:p>
            <a:pPr marL="0" indent="0">
              <a:buNone/>
            </a:pPr>
            <a:r>
              <a:rPr kumimoji="1" lang="ja-JP" altLang="en-US" sz="2400" b="1" dirty="0">
                <a:solidFill>
                  <a:srgbClr val="FFFF00"/>
                </a:solidFill>
                <a:latin typeface="メイリオ" panose="020B0604030504040204" pitchFamily="50" charset="-128"/>
                <a:ea typeface="メイリオ" panose="020B0604030504040204" pitchFamily="50" charset="-128"/>
              </a:rPr>
              <a:t>１．林野火災の現状</a:t>
            </a:r>
            <a:endParaRPr kumimoji="1" lang="en-US" altLang="ja-JP" sz="2400" b="1" dirty="0">
              <a:solidFill>
                <a:srgbClr val="FFFF00"/>
              </a:solidFill>
              <a:latin typeface="メイリオ" panose="020B0604030504040204" pitchFamily="50" charset="-128"/>
              <a:ea typeface="メイリオ" panose="020B0604030504040204" pitchFamily="50" charset="-128"/>
            </a:endParaRPr>
          </a:p>
          <a:p>
            <a:pPr marL="0" indent="0">
              <a:buNone/>
            </a:pPr>
            <a:r>
              <a:rPr kumimoji="1" lang="ja-JP" altLang="en-US" sz="2400" b="1" dirty="0">
                <a:solidFill>
                  <a:srgbClr val="FFFF00"/>
                </a:solidFill>
                <a:latin typeface="メイリオ" panose="020B0604030504040204" pitchFamily="50" charset="-128"/>
                <a:ea typeface="メイリオ" panose="020B0604030504040204" pitchFamily="50" charset="-128"/>
              </a:rPr>
              <a:t>２．岩手県大船渡市で発生した林野火災</a:t>
            </a:r>
            <a:endParaRPr kumimoji="1" lang="en-US" altLang="ja-JP" sz="2400" b="1" dirty="0">
              <a:solidFill>
                <a:srgbClr val="FFFF00"/>
              </a:solidFill>
              <a:latin typeface="メイリオ" panose="020B0604030504040204" pitchFamily="50" charset="-128"/>
              <a:ea typeface="メイリオ" panose="020B0604030504040204" pitchFamily="50" charset="-128"/>
            </a:endParaRPr>
          </a:p>
          <a:p>
            <a:pPr marL="0" indent="0">
              <a:buNone/>
            </a:pPr>
            <a:r>
              <a:rPr lang="ja-JP" altLang="en-US" sz="2000" b="1" dirty="0">
                <a:latin typeface="メイリオ" panose="020B0604030504040204" pitchFamily="50" charset="-128"/>
                <a:ea typeface="メイリオ" panose="020B0604030504040204" pitchFamily="50" charset="-128"/>
              </a:rPr>
              <a:t>　⑴ 火災の概要</a:t>
            </a:r>
            <a:endParaRPr lang="en-US" altLang="ja-JP" sz="2000" b="1" dirty="0">
              <a:latin typeface="メイリオ" panose="020B0604030504040204" pitchFamily="50" charset="-128"/>
              <a:ea typeface="メイリオ" panose="020B0604030504040204" pitchFamily="50" charset="-128"/>
            </a:endParaRPr>
          </a:p>
          <a:p>
            <a:pPr marL="0" indent="0">
              <a:buNone/>
            </a:pPr>
            <a:r>
              <a:rPr lang="ja-JP" altLang="en-US" sz="2000" b="1" dirty="0">
                <a:latin typeface="メイリオ" panose="020B0604030504040204" pitchFamily="50" charset="-128"/>
                <a:ea typeface="メイリオ" panose="020B0604030504040204" pitchFamily="50" charset="-128"/>
              </a:rPr>
              <a:t>　⑵ 火災を拡大させた</a:t>
            </a:r>
            <a:r>
              <a:rPr lang="en-US" altLang="ja-JP" sz="2000" b="1" dirty="0">
                <a:latin typeface="メイリオ" panose="020B0604030504040204" pitchFamily="50" charset="-128"/>
                <a:ea typeface="メイリオ" panose="020B0604030504040204" pitchFamily="50" charset="-128"/>
              </a:rPr>
              <a:t>3</a:t>
            </a:r>
            <a:r>
              <a:rPr lang="ja-JP" altLang="en-US" sz="2000" b="1" dirty="0">
                <a:latin typeface="メイリオ" panose="020B0604030504040204" pitchFamily="50" charset="-128"/>
                <a:ea typeface="メイリオ" panose="020B0604030504040204" pitchFamily="50" charset="-128"/>
              </a:rPr>
              <a:t>つの要因</a:t>
            </a:r>
            <a:endParaRPr lang="en-US" altLang="ja-JP" sz="2000" b="1" dirty="0">
              <a:latin typeface="メイリオ" panose="020B0604030504040204" pitchFamily="50" charset="-128"/>
              <a:ea typeface="メイリオ" panose="020B0604030504040204" pitchFamily="50" charset="-128"/>
            </a:endParaRPr>
          </a:p>
          <a:p>
            <a:pPr marL="0" indent="0">
              <a:buNone/>
            </a:pPr>
            <a:r>
              <a:rPr lang="ja-JP" altLang="en-US" sz="2000" b="1" dirty="0">
                <a:latin typeface="メイリオ" panose="020B0604030504040204" pitchFamily="50" charset="-128"/>
                <a:ea typeface="メイリオ" panose="020B0604030504040204" pitchFamily="50" charset="-128"/>
              </a:rPr>
              <a:t>　⑶ 消防機関の対応</a:t>
            </a:r>
            <a:endParaRPr lang="en-US" altLang="ja-JP" sz="2000" b="1" dirty="0">
              <a:latin typeface="メイリオ" panose="020B0604030504040204" pitchFamily="50" charset="-128"/>
              <a:ea typeface="メイリオ" panose="020B0604030504040204" pitchFamily="50" charset="-128"/>
            </a:endParaRPr>
          </a:p>
          <a:p>
            <a:pPr marL="0" indent="0">
              <a:buNone/>
            </a:pPr>
            <a:r>
              <a:rPr lang="ja-JP" altLang="en-US" sz="2000" b="1" dirty="0">
                <a:latin typeface="メイリオ" panose="020B0604030504040204" pitchFamily="50" charset="-128"/>
                <a:ea typeface="メイリオ" panose="020B0604030504040204" pitchFamily="50" charset="-128"/>
              </a:rPr>
              <a:t>　⑷ ヘリコプターによる消火</a:t>
            </a:r>
            <a:endParaRPr lang="en-US" altLang="ja-JP" sz="2000" b="1" dirty="0">
              <a:latin typeface="メイリオ" panose="020B0604030504040204" pitchFamily="50" charset="-128"/>
              <a:ea typeface="メイリオ" panose="020B0604030504040204" pitchFamily="50" charset="-128"/>
            </a:endParaRPr>
          </a:p>
          <a:p>
            <a:pPr marL="0" indent="0">
              <a:buNone/>
            </a:pPr>
            <a:r>
              <a:rPr lang="ja-JP" altLang="en-US" sz="2000" b="1" dirty="0">
                <a:latin typeface="メイリオ" panose="020B0604030504040204" pitchFamily="50" charset="-128"/>
                <a:ea typeface="メイリオ" panose="020B0604030504040204" pitchFamily="50" charset="-128"/>
              </a:rPr>
              <a:t>　⑸ 「空中消火」</a:t>
            </a:r>
            <a:r>
              <a:rPr lang="en-US" altLang="ja-JP" sz="2000" b="1" dirty="0">
                <a:latin typeface="メイリオ" panose="020B0604030504040204" pitchFamily="50" charset="-128"/>
                <a:ea typeface="メイリオ" panose="020B0604030504040204" pitchFamily="50" charset="-128"/>
              </a:rPr>
              <a:t>vs</a:t>
            </a:r>
            <a:r>
              <a:rPr lang="ja-JP" altLang="en-US" sz="2000" b="1" dirty="0">
                <a:latin typeface="メイリオ" panose="020B0604030504040204" pitchFamily="50" charset="-128"/>
                <a:ea typeface="メイリオ" panose="020B0604030504040204" pitchFamily="50" charset="-128"/>
              </a:rPr>
              <a:t>「恵みの雨」</a:t>
            </a:r>
            <a:endParaRPr lang="en-US" altLang="ja-JP" sz="2000" b="1" dirty="0">
              <a:latin typeface="メイリオ" panose="020B0604030504040204" pitchFamily="50" charset="-128"/>
              <a:ea typeface="メイリオ" panose="020B0604030504040204" pitchFamily="50" charset="-128"/>
            </a:endParaRPr>
          </a:p>
          <a:p>
            <a:pPr marL="0" indent="0">
              <a:buNone/>
            </a:pPr>
            <a:r>
              <a:rPr lang="ja-JP" altLang="en-US" sz="2000" b="1" dirty="0">
                <a:latin typeface="メイリオ" panose="020B0604030504040204" pitchFamily="50" charset="-128"/>
                <a:ea typeface="メイリオ" panose="020B0604030504040204" pitchFamily="50" charset="-128"/>
              </a:rPr>
              <a:t>　⑹ 知られざる消防活動の危険性と困難性</a:t>
            </a:r>
            <a:endParaRPr lang="en-US" altLang="ja-JP" sz="2000" b="1" dirty="0">
              <a:latin typeface="メイリオ" panose="020B0604030504040204" pitchFamily="50" charset="-128"/>
              <a:ea typeface="メイリオ" panose="020B0604030504040204" pitchFamily="50" charset="-128"/>
            </a:endParaRPr>
          </a:p>
          <a:p>
            <a:pPr marL="0" indent="0">
              <a:buNone/>
            </a:pPr>
            <a:r>
              <a:rPr lang="ja-JP" altLang="en-US" sz="2000" b="1" dirty="0">
                <a:latin typeface="メイリオ" panose="020B0604030504040204" pitchFamily="50" charset="-128"/>
                <a:ea typeface="メイリオ" panose="020B0604030504040204" pitchFamily="50" charset="-128"/>
              </a:rPr>
              <a:t>　⑺ 「鎮圧」と「鎮火」</a:t>
            </a:r>
            <a:endParaRPr lang="en-US" altLang="ja-JP" sz="2000" b="1" dirty="0">
              <a:latin typeface="メイリオ" panose="020B0604030504040204" pitchFamily="50" charset="-128"/>
              <a:ea typeface="メイリオ" panose="020B0604030504040204" pitchFamily="50" charset="-128"/>
            </a:endParaRPr>
          </a:p>
          <a:p>
            <a:pPr marL="0" indent="0">
              <a:buNone/>
            </a:pPr>
            <a:r>
              <a:rPr lang="ja-JP" altLang="en-US" sz="2400" b="1" dirty="0">
                <a:solidFill>
                  <a:srgbClr val="FFFF00"/>
                </a:solidFill>
                <a:latin typeface="メイリオ" panose="020B0604030504040204" pitchFamily="50" charset="-128"/>
                <a:ea typeface="メイリオ" panose="020B0604030504040204" pitchFamily="50" charset="-128"/>
              </a:rPr>
              <a:t>３．林野火災の対策</a:t>
            </a:r>
            <a:endParaRPr lang="en-US" altLang="ja-JP" sz="2400" b="1" dirty="0">
              <a:solidFill>
                <a:srgbClr val="FFFF00"/>
              </a:solidFill>
              <a:latin typeface="メイリオ" panose="020B0604030504040204" pitchFamily="50" charset="-128"/>
              <a:ea typeface="メイリオ" panose="020B0604030504040204" pitchFamily="50" charset="-128"/>
            </a:endParaRPr>
          </a:p>
          <a:p>
            <a:pPr marL="0" indent="0">
              <a:buNone/>
            </a:pPr>
            <a:r>
              <a:rPr lang="ja-JP" altLang="en-US" sz="2000" b="1" dirty="0">
                <a:latin typeface="メイリオ" panose="020B0604030504040204" pitchFamily="50" charset="-128"/>
                <a:ea typeface="メイリオ" panose="020B0604030504040204" pitchFamily="50" charset="-128"/>
              </a:rPr>
              <a:t>　⑴ 消防防災対策のあり方に関する検討会</a:t>
            </a:r>
            <a:endParaRPr lang="en-US" altLang="ja-JP" sz="2000" b="1" dirty="0">
              <a:latin typeface="メイリオ" panose="020B0604030504040204" pitchFamily="50" charset="-128"/>
              <a:ea typeface="メイリオ" panose="020B0604030504040204" pitchFamily="50" charset="-128"/>
            </a:endParaRPr>
          </a:p>
          <a:p>
            <a:pPr marL="0" indent="0">
              <a:buNone/>
            </a:pPr>
            <a:r>
              <a:rPr lang="ja-JP" altLang="en-US" sz="2000" b="1" dirty="0">
                <a:latin typeface="メイリオ" panose="020B0604030504040204" pitchFamily="50" charset="-128"/>
                <a:ea typeface="メイリオ" panose="020B0604030504040204" pitchFamily="50" charset="-128"/>
              </a:rPr>
              <a:t>　⑵ 人工降雨（クラウドシーディング）</a:t>
            </a:r>
            <a:endParaRPr lang="en-US" altLang="ja-JP" sz="2000" b="1" dirty="0">
              <a:latin typeface="メイリオ" panose="020B0604030504040204" pitchFamily="50" charset="-128"/>
              <a:ea typeface="メイリオ" panose="020B0604030504040204" pitchFamily="50" charset="-128"/>
            </a:endParaRPr>
          </a:p>
          <a:p>
            <a:pPr marL="0" indent="0">
              <a:buNone/>
            </a:pPr>
            <a:r>
              <a:rPr lang="ja-JP" altLang="en-US" sz="2000" b="1" dirty="0">
                <a:latin typeface="メイリオ" panose="020B0604030504040204" pitchFamily="50" charset="-128"/>
                <a:ea typeface="メイリオ" panose="020B0604030504040204" pitchFamily="50" charset="-128"/>
              </a:rPr>
              <a:t>　⑶ その他の方策</a:t>
            </a:r>
            <a:endParaRPr lang="en-US" altLang="ja-JP" sz="2000" b="1" dirty="0">
              <a:latin typeface="メイリオ" panose="020B0604030504040204" pitchFamily="50" charset="-128"/>
              <a:ea typeface="メイリオ" panose="020B0604030504040204" pitchFamily="50" charset="-128"/>
            </a:endParaRPr>
          </a:p>
          <a:p>
            <a:pPr marL="0" indent="0">
              <a:buNone/>
            </a:pPr>
            <a:r>
              <a:rPr kumimoji="1" lang="ja-JP" altLang="en-US" b="1" dirty="0">
                <a:latin typeface="メイリオ" panose="020B0604030504040204" pitchFamily="50" charset="-128"/>
                <a:ea typeface="メイリオ" panose="020B0604030504040204" pitchFamily="50" charset="-128"/>
              </a:rPr>
              <a:t>　</a:t>
            </a:r>
          </a:p>
        </p:txBody>
      </p:sp>
      <p:sp>
        <p:nvSpPr>
          <p:cNvPr id="4" name="スライド番号プレースホルダー 3">
            <a:extLst>
              <a:ext uri="{FF2B5EF4-FFF2-40B4-BE49-F238E27FC236}">
                <a16:creationId xmlns:a16="http://schemas.microsoft.com/office/drawing/2014/main" id="{51686241-7B5D-5C90-5708-E77782DE4396}"/>
              </a:ext>
            </a:extLst>
          </p:cNvPr>
          <p:cNvSpPr>
            <a:spLocks noGrp="1"/>
          </p:cNvSpPr>
          <p:nvPr>
            <p:ph type="sldNum" sz="quarter" idx="12"/>
          </p:nvPr>
        </p:nvSpPr>
        <p:spPr/>
        <p:txBody>
          <a:bodyPr/>
          <a:lstStyle/>
          <a:p>
            <a:fld id="{A845B7A2-84B7-4CBB-9D70-4BB161097611}" type="slidenum">
              <a:rPr kumimoji="1" lang="ja-JP" altLang="en-US" sz="1800" b="1" smtClean="0"/>
              <a:t>3</a:t>
            </a:fld>
            <a:endParaRPr kumimoji="1" lang="ja-JP" altLang="en-US" sz="1800" b="1" dirty="0"/>
          </a:p>
        </p:txBody>
      </p:sp>
    </p:spTree>
    <p:extLst>
      <p:ext uri="{BB962C8B-B14F-4D97-AF65-F5344CB8AC3E}">
        <p14:creationId xmlns:p14="http://schemas.microsoft.com/office/powerpoint/2010/main" val="17047148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コンテンツ プレースホルダー 4">
            <a:extLst>
              <a:ext uri="{FF2B5EF4-FFF2-40B4-BE49-F238E27FC236}">
                <a16:creationId xmlns:a16="http://schemas.microsoft.com/office/drawing/2014/main" id="{67B535BB-B727-2604-A8CB-D31912BA4158}"/>
              </a:ext>
            </a:extLst>
          </p:cNvPr>
          <p:cNvPicPr>
            <a:picLocks noGrp="1" noChangeAspect="1"/>
          </p:cNvPicPr>
          <p:nvPr>
            <p:ph idx="1"/>
          </p:nvPr>
        </p:nvPicPr>
        <p:blipFill>
          <a:blip r:embed="rId3"/>
          <a:stretch>
            <a:fillRect/>
          </a:stretch>
        </p:blipFill>
        <p:spPr>
          <a:xfrm>
            <a:off x="1745226" y="78292"/>
            <a:ext cx="8701547" cy="6483979"/>
          </a:xfrm>
          <a:prstGeom prst="rect">
            <a:avLst/>
          </a:prstGeom>
        </p:spPr>
      </p:pic>
      <p:sp>
        <p:nvSpPr>
          <p:cNvPr id="2" name="スライド番号プレースホルダー 1">
            <a:extLst>
              <a:ext uri="{FF2B5EF4-FFF2-40B4-BE49-F238E27FC236}">
                <a16:creationId xmlns:a16="http://schemas.microsoft.com/office/drawing/2014/main" id="{D0AB0070-6D68-CE73-CF40-5DE4E504EFB0}"/>
              </a:ext>
            </a:extLst>
          </p:cNvPr>
          <p:cNvSpPr>
            <a:spLocks noGrp="1"/>
          </p:cNvSpPr>
          <p:nvPr>
            <p:ph type="sldNum" sz="quarter" idx="12"/>
          </p:nvPr>
        </p:nvSpPr>
        <p:spPr/>
        <p:txBody>
          <a:bodyPr/>
          <a:lstStyle/>
          <a:p>
            <a:fld id="{A845B7A2-84B7-4CBB-9D70-4BB161097611}" type="slidenum">
              <a:rPr kumimoji="1" lang="ja-JP" altLang="en-US" sz="1800" b="1" smtClean="0"/>
              <a:t>4</a:t>
            </a:fld>
            <a:endParaRPr kumimoji="1" lang="ja-JP" altLang="en-US" sz="1800" b="1" dirty="0"/>
          </a:p>
        </p:txBody>
      </p:sp>
      <p:sp>
        <p:nvSpPr>
          <p:cNvPr id="3" name="テキスト ボックス 2">
            <a:extLst>
              <a:ext uri="{FF2B5EF4-FFF2-40B4-BE49-F238E27FC236}">
                <a16:creationId xmlns:a16="http://schemas.microsoft.com/office/drawing/2014/main" id="{30CB15F5-87C5-879E-972E-B64E34A8BEB1}"/>
              </a:ext>
            </a:extLst>
          </p:cNvPr>
          <p:cNvSpPr txBox="1"/>
          <p:nvPr/>
        </p:nvSpPr>
        <p:spPr>
          <a:xfrm>
            <a:off x="1105318" y="100239"/>
            <a:ext cx="9917724" cy="646331"/>
          </a:xfrm>
          <a:prstGeom prst="rect">
            <a:avLst/>
          </a:prstGeom>
          <a:solidFill>
            <a:schemeClr val="bg1"/>
          </a:solidFill>
        </p:spPr>
        <p:txBody>
          <a:bodyPr wrap="square" rtlCol="0">
            <a:spAutoFit/>
          </a:bodyPr>
          <a:lstStyle/>
          <a:p>
            <a:r>
              <a:rPr kumimoji="1" lang="ja-JP" altLang="en-US" sz="3600" b="1" dirty="0"/>
              <a:t>１．林野火災の現状　　　　　　　　</a:t>
            </a:r>
            <a:r>
              <a:rPr kumimoji="1" lang="ja-JP" altLang="en-US" sz="1400" b="1" dirty="0"/>
              <a:t>（消防庁資料より）</a:t>
            </a:r>
          </a:p>
        </p:txBody>
      </p:sp>
    </p:spTree>
    <p:extLst>
      <p:ext uri="{BB962C8B-B14F-4D97-AF65-F5344CB8AC3E}">
        <p14:creationId xmlns:p14="http://schemas.microsoft.com/office/powerpoint/2010/main" val="6761213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F3A760-4AC4-9D42-F8B2-A55282B3A6DE}"/>
            </a:ext>
          </a:extLst>
        </p:cNvPr>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CAA0F70E-B393-0053-7E39-3A98751CE8EB}"/>
              </a:ext>
            </a:extLst>
          </p:cNvPr>
          <p:cNvSpPr>
            <a:spLocks noGrp="1"/>
          </p:cNvSpPr>
          <p:nvPr>
            <p:ph type="sldNum" sz="quarter" idx="12"/>
          </p:nvPr>
        </p:nvSpPr>
        <p:spPr/>
        <p:txBody>
          <a:bodyPr/>
          <a:lstStyle/>
          <a:p>
            <a:fld id="{A845B7A2-84B7-4CBB-9D70-4BB161097611}" type="slidenum">
              <a:rPr kumimoji="1" lang="ja-JP" altLang="en-US" sz="1800" b="1" smtClean="0"/>
              <a:t>5</a:t>
            </a:fld>
            <a:endParaRPr kumimoji="1" lang="ja-JP" altLang="en-US" sz="1800" b="1" dirty="0"/>
          </a:p>
        </p:txBody>
      </p:sp>
      <p:pic>
        <p:nvPicPr>
          <p:cNvPr id="7" name="図 6">
            <a:extLst>
              <a:ext uri="{FF2B5EF4-FFF2-40B4-BE49-F238E27FC236}">
                <a16:creationId xmlns:a16="http://schemas.microsoft.com/office/drawing/2014/main" id="{04D6AC3C-94ED-41E9-A403-1E444F95FEB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36278" y="1742501"/>
            <a:ext cx="7270842" cy="4232900"/>
          </a:xfrm>
          <a:prstGeom prst="rect">
            <a:avLst/>
          </a:prstGeom>
          <a:noFill/>
          <a:ln>
            <a:noFill/>
          </a:ln>
        </p:spPr>
      </p:pic>
      <p:sp>
        <p:nvSpPr>
          <p:cNvPr id="5" name="テキスト ボックス 4">
            <a:extLst>
              <a:ext uri="{FF2B5EF4-FFF2-40B4-BE49-F238E27FC236}">
                <a16:creationId xmlns:a16="http://schemas.microsoft.com/office/drawing/2014/main" id="{D86A8FA2-D15B-7C13-94FF-677170B3A38A}"/>
              </a:ext>
            </a:extLst>
          </p:cNvPr>
          <p:cNvSpPr txBox="1"/>
          <p:nvPr/>
        </p:nvSpPr>
        <p:spPr>
          <a:xfrm>
            <a:off x="1535318" y="882599"/>
            <a:ext cx="9121364" cy="646331"/>
          </a:xfrm>
          <a:prstGeom prst="rect">
            <a:avLst/>
          </a:prstGeom>
          <a:solidFill>
            <a:schemeClr val="bg1"/>
          </a:solidFill>
        </p:spPr>
        <p:txBody>
          <a:bodyPr wrap="square" rtlCol="0">
            <a:spAutoFit/>
          </a:bodyPr>
          <a:lstStyle/>
          <a:p>
            <a:r>
              <a:rPr kumimoji="1" lang="ja-JP" altLang="en-US" sz="3600" b="1" dirty="0"/>
              <a:t>２．</a:t>
            </a:r>
            <a:r>
              <a:rPr lang="ja-JP" altLang="en-US" sz="3600" b="1" dirty="0">
                <a:latin typeface="メイリオ" panose="020B0604030504040204" pitchFamily="50" charset="-128"/>
                <a:ea typeface="メイリオ" panose="020B0604030504040204" pitchFamily="50" charset="-128"/>
              </a:rPr>
              <a:t>岩手県大</a:t>
            </a:r>
            <a:r>
              <a:rPr lang="ja-JP" altLang="ja-JP" sz="3600" b="1" dirty="0">
                <a:latin typeface="メイリオ" panose="020B0604030504040204" pitchFamily="50" charset="-128"/>
                <a:ea typeface="メイリオ" panose="020B0604030504040204" pitchFamily="50" charset="-128"/>
              </a:rPr>
              <a:t>船渡</a:t>
            </a:r>
            <a:r>
              <a:rPr lang="ja-JP" altLang="en-US" sz="3600" b="1" dirty="0">
                <a:latin typeface="メイリオ" panose="020B0604030504040204" pitchFamily="50" charset="-128"/>
                <a:ea typeface="メイリオ" panose="020B0604030504040204" pitchFamily="50" charset="-128"/>
              </a:rPr>
              <a:t>市で発生した</a:t>
            </a:r>
            <a:r>
              <a:rPr kumimoji="1" lang="ja-JP" altLang="en-US" sz="3600" b="1" dirty="0">
                <a:latin typeface="メイリオ" panose="020B0604030504040204" pitchFamily="50" charset="-128"/>
                <a:ea typeface="メイリオ" panose="020B0604030504040204" pitchFamily="50" charset="-128"/>
              </a:rPr>
              <a:t>林野火災　　　　　　　　　</a:t>
            </a:r>
            <a:endParaRPr kumimoji="1" lang="en-US" altLang="ja-JP" sz="3600" b="1"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9799578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E20ACE86-6B75-1066-76BF-B68E8E949D3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928114" y="1454609"/>
            <a:ext cx="5696992" cy="4027734"/>
          </a:xfrm>
          <a:prstGeom prst="rect">
            <a:avLst/>
          </a:prstGeom>
          <a:noFill/>
          <a:ln>
            <a:noFill/>
          </a:ln>
        </p:spPr>
      </p:pic>
      <p:sp>
        <p:nvSpPr>
          <p:cNvPr id="2" name="タイトル 1">
            <a:extLst>
              <a:ext uri="{FF2B5EF4-FFF2-40B4-BE49-F238E27FC236}">
                <a16:creationId xmlns:a16="http://schemas.microsoft.com/office/drawing/2014/main" id="{D29CD351-E083-7203-66B7-862583280ACF}"/>
              </a:ext>
            </a:extLst>
          </p:cNvPr>
          <p:cNvSpPr>
            <a:spLocks noGrp="1"/>
          </p:cNvSpPr>
          <p:nvPr>
            <p:ph type="title"/>
          </p:nvPr>
        </p:nvSpPr>
        <p:spPr>
          <a:xfrm>
            <a:off x="837551" y="609615"/>
            <a:ext cx="8050162" cy="652540"/>
          </a:xfrm>
        </p:spPr>
        <p:txBody>
          <a:bodyPr>
            <a:normAutofit/>
          </a:bodyPr>
          <a:lstStyle/>
          <a:p>
            <a:r>
              <a:rPr lang="ja-JP" altLang="en-US" sz="3000" b="1" dirty="0">
                <a:latin typeface="メイリオ" panose="020B0604030504040204" pitchFamily="50" charset="-128"/>
                <a:ea typeface="メイリオ" panose="020B0604030504040204" pitchFamily="50" charset="-128"/>
              </a:rPr>
              <a:t>⑴　火災の概要</a:t>
            </a:r>
            <a:endParaRPr kumimoji="1" lang="ja-JP" altLang="en-US" sz="3000" b="1" dirty="0">
              <a:latin typeface="メイリオ" panose="020B0604030504040204" pitchFamily="50" charset="-128"/>
              <a:ea typeface="メイリオ" panose="020B0604030504040204" pitchFamily="50" charset="-128"/>
            </a:endParaRPr>
          </a:p>
        </p:txBody>
      </p:sp>
      <p:sp>
        <p:nvSpPr>
          <p:cNvPr id="3" name="コンテンツ プレースホルダー 2">
            <a:extLst>
              <a:ext uri="{FF2B5EF4-FFF2-40B4-BE49-F238E27FC236}">
                <a16:creationId xmlns:a16="http://schemas.microsoft.com/office/drawing/2014/main" id="{62EEC706-D992-E935-0502-7BD5BA3E4D75}"/>
              </a:ext>
            </a:extLst>
          </p:cNvPr>
          <p:cNvSpPr>
            <a:spLocks noGrp="1"/>
          </p:cNvSpPr>
          <p:nvPr>
            <p:ph idx="1"/>
          </p:nvPr>
        </p:nvSpPr>
        <p:spPr>
          <a:xfrm>
            <a:off x="837551" y="1375657"/>
            <a:ext cx="5590692" cy="4604211"/>
          </a:xfrm>
        </p:spPr>
        <p:txBody>
          <a:bodyPr>
            <a:noAutofit/>
          </a:bodyPr>
          <a:lstStyle/>
          <a:p>
            <a:pPr marL="0" indent="0">
              <a:buNone/>
            </a:pPr>
            <a:r>
              <a:rPr kumimoji="1" lang="ja-JP" altLang="en-US" sz="2600" dirty="0">
                <a:latin typeface="メイリオ" panose="020B0604030504040204" pitchFamily="50" charset="-128"/>
                <a:ea typeface="メイリオ" panose="020B0604030504040204" pitchFamily="50" charset="-128"/>
              </a:rPr>
              <a:t>・発生日：</a:t>
            </a:r>
            <a:endParaRPr kumimoji="1" lang="en-US" altLang="ja-JP" sz="2600" dirty="0">
              <a:latin typeface="メイリオ" panose="020B0604030504040204" pitchFamily="50" charset="-128"/>
              <a:ea typeface="メイリオ" panose="020B0604030504040204" pitchFamily="50" charset="-128"/>
            </a:endParaRPr>
          </a:p>
          <a:p>
            <a:pPr marL="0" indent="0">
              <a:buNone/>
            </a:pPr>
            <a:r>
              <a:rPr lang="ja-JP" altLang="en-US" sz="2600" dirty="0">
                <a:latin typeface="メイリオ" panose="020B0604030504040204" pitchFamily="50" charset="-128"/>
                <a:ea typeface="メイリオ" panose="020B0604030504040204" pitchFamily="50" charset="-128"/>
              </a:rPr>
              <a:t>　</a:t>
            </a:r>
            <a:r>
              <a:rPr kumimoji="1" lang="en-US" altLang="ja-JP" sz="2600" dirty="0">
                <a:latin typeface="メイリオ" panose="020B0604030504040204" pitchFamily="50" charset="-128"/>
                <a:ea typeface="メイリオ" panose="020B0604030504040204" pitchFamily="50" charset="-128"/>
              </a:rPr>
              <a:t>2025</a:t>
            </a:r>
            <a:r>
              <a:rPr kumimoji="1" lang="ja-JP" altLang="en-US" sz="2600" dirty="0">
                <a:latin typeface="メイリオ" panose="020B0604030504040204" pitchFamily="50" charset="-128"/>
                <a:ea typeface="メイリオ" panose="020B0604030504040204" pitchFamily="50" charset="-128"/>
              </a:rPr>
              <a:t>年</a:t>
            </a:r>
            <a:r>
              <a:rPr kumimoji="1" lang="en-US" altLang="ja-JP" sz="2600" dirty="0">
                <a:latin typeface="メイリオ" panose="020B0604030504040204" pitchFamily="50" charset="-128"/>
                <a:ea typeface="メイリオ" panose="020B0604030504040204" pitchFamily="50" charset="-128"/>
              </a:rPr>
              <a:t>(</a:t>
            </a:r>
            <a:r>
              <a:rPr kumimoji="1" lang="ja-JP" altLang="en-US" sz="2600" dirty="0">
                <a:latin typeface="メイリオ" panose="020B0604030504040204" pitchFamily="50" charset="-128"/>
                <a:ea typeface="メイリオ" panose="020B0604030504040204" pitchFamily="50" charset="-128"/>
              </a:rPr>
              <a:t>令和</a:t>
            </a:r>
            <a:r>
              <a:rPr kumimoji="1" lang="en-US" altLang="ja-JP" sz="2600" dirty="0">
                <a:latin typeface="メイリオ" panose="020B0604030504040204" pitchFamily="50" charset="-128"/>
                <a:ea typeface="メイリオ" panose="020B0604030504040204" pitchFamily="50" charset="-128"/>
              </a:rPr>
              <a:t>7</a:t>
            </a:r>
            <a:r>
              <a:rPr kumimoji="1" lang="ja-JP" altLang="en-US" sz="2600" dirty="0">
                <a:latin typeface="メイリオ" panose="020B0604030504040204" pitchFamily="50" charset="-128"/>
                <a:ea typeface="メイリオ" panose="020B0604030504040204" pitchFamily="50" charset="-128"/>
              </a:rPr>
              <a:t>年</a:t>
            </a:r>
            <a:r>
              <a:rPr kumimoji="1" lang="en-US" altLang="ja-JP" sz="2600" dirty="0">
                <a:latin typeface="メイリオ" panose="020B0604030504040204" pitchFamily="50" charset="-128"/>
                <a:ea typeface="メイリオ" panose="020B0604030504040204" pitchFamily="50" charset="-128"/>
              </a:rPr>
              <a:t>) 2</a:t>
            </a:r>
            <a:r>
              <a:rPr kumimoji="1" lang="ja-JP" altLang="en-US" sz="2600" dirty="0">
                <a:latin typeface="メイリオ" panose="020B0604030504040204" pitchFamily="50" charset="-128"/>
                <a:ea typeface="メイリオ" panose="020B0604030504040204" pitchFamily="50" charset="-128"/>
              </a:rPr>
              <a:t>月</a:t>
            </a:r>
            <a:r>
              <a:rPr kumimoji="1" lang="en-US" altLang="ja-JP" sz="2600" dirty="0">
                <a:latin typeface="メイリオ" panose="020B0604030504040204" pitchFamily="50" charset="-128"/>
                <a:ea typeface="メイリオ" panose="020B0604030504040204" pitchFamily="50" charset="-128"/>
              </a:rPr>
              <a:t>26</a:t>
            </a:r>
            <a:r>
              <a:rPr kumimoji="1" lang="ja-JP" altLang="en-US" sz="2600" dirty="0">
                <a:latin typeface="メイリオ" panose="020B0604030504040204" pitchFamily="50" charset="-128"/>
                <a:ea typeface="メイリオ" panose="020B0604030504040204" pitchFamily="50" charset="-128"/>
              </a:rPr>
              <a:t>日 </a:t>
            </a:r>
            <a:endParaRPr kumimoji="1" lang="en-US" altLang="ja-JP" sz="2600" dirty="0">
              <a:latin typeface="メイリオ" panose="020B0604030504040204" pitchFamily="50" charset="-128"/>
              <a:ea typeface="メイリオ" panose="020B0604030504040204" pitchFamily="50" charset="-128"/>
            </a:endParaRPr>
          </a:p>
          <a:p>
            <a:pPr marL="0" indent="0">
              <a:buNone/>
            </a:pPr>
            <a:endParaRPr kumimoji="1" lang="en-US" altLang="ja-JP" sz="2600" dirty="0">
              <a:latin typeface="メイリオ" panose="020B0604030504040204" pitchFamily="50" charset="-128"/>
              <a:ea typeface="メイリオ" panose="020B0604030504040204" pitchFamily="50" charset="-128"/>
            </a:endParaRPr>
          </a:p>
          <a:p>
            <a:pPr marL="0" indent="0">
              <a:buNone/>
            </a:pPr>
            <a:r>
              <a:rPr kumimoji="1" lang="ja-JP" altLang="en-US" sz="2600" dirty="0">
                <a:latin typeface="メイリオ" panose="020B0604030504040204" pitchFamily="50" charset="-128"/>
                <a:ea typeface="メイリオ" panose="020B0604030504040204" pitchFamily="50" charset="-128"/>
              </a:rPr>
              <a:t>・鎮火：</a:t>
            </a:r>
            <a:endParaRPr kumimoji="1" lang="en-US" altLang="ja-JP" sz="2600" dirty="0">
              <a:latin typeface="メイリオ" panose="020B0604030504040204" pitchFamily="50" charset="-128"/>
              <a:ea typeface="メイリオ" panose="020B0604030504040204" pitchFamily="50" charset="-128"/>
            </a:endParaRPr>
          </a:p>
          <a:p>
            <a:pPr marL="0" indent="0">
              <a:buNone/>
            </a:pPr>
            <a:r>
              <a:rPr lang="ja-JP" altLang="en-US" sz="2600" dirty="0">
                <a:latin typeface="メイリオ" panose="020B0604030504040204" pitchFamily="50" charset="-128"/>
                <a:ea typeface="メイリオ" panose="020B0604030504040204" pitchFamily="50" charset="-128"/>
              </a:rPr>
              <a:t>　</a:t>
            </a:r>
            <a:r>
              <a:rPr kumimoji="1" lang="en-US" altLang="ja-JP" sz="2600" dirty="0">
                <a:latin typeface="メイリオ" panose="020B0604030504040204" pitchFamily="50" charset="-128"/>
                <a:ea typeface="メイリオ" panose="020B0604030504040204" pitchFamily="50" charset="-128"/>
              </a:rPr>
              <a:t>4</a:t>
            </a:r>
            <a:r>
              <a:rPr kumimoji="1" lang="ja-JP" altLang="en-US" sz="2600" dirty="0">
                <a:latin typeface="メイリオ" panose="020B0604030504040204" pitchFamily="50" charset="-128"/>
                <a:ea typeface="メイリオ" panose="020B0604030504040204" pitchFamily="50" charset="-128"/>
              </a:rPr>
              <a:t>月</a:t>
            </a:r>
            <a:r>
              <a:rPr kumimoji="1" lang="en-US" altLang="ja-JP" sz="2600" dirty="0">
                <a:latin typeface="メイリオ" panose="020B0604030504040204" pitchFamily="50" charset="-128"/>
                <a:ea typeface="メイリオ" panose="020B0604030504040204" pitchFamily="50" charset="-128"/>
              </a:rPr>
              <a:t>7</a:t>
            </a:r>
            <a:r>
              <a:rPr kumimoji="1" lang="ja-JP" altLang="en-US" sz="2600" dirty="0">
                <a:latin typeface="メイリオ" panose="020B0604030504040204" pitchFamily="50" charset="-128"/>
                <a:ea typeface="メイリオ" panose="020B0604030504040204" pitchFamily="50" charset="-128"/>
              </a:rPr>
              <a:t>日 </a:t>
            </a:r>
            <a:endParaRPr kumimoji="1" lang="en-US" altLang="ja-JP" sz="2600" dirty="0">
              <a:latin typeface="メイリオ" panose="020B0604030504040204" pitchFamily="50" charset="-128"/>
              <a:ea typeface="メイリオ" panose="020B0604030504040204" pitchFamily="50" charset="-128"/>
            </a:endParaRPr>
          </a:p>
          <a:p>
            <a:pPr marL="0" indent="0">
              <a:buNone/>
            </a:pPr>
            <a:r>
              <a:rPr kumimoji="1" lang="ja-JP" altLang="en-US" sz="2600" dirty="0">
                <a:latin typeface="メイリオ" panose="020B0604030504040204" pitchFamily="50" charset="-128"/>
                <a:ea typeface="メイリオ" panose="020B0604030504040204" pitchFamily="50" charset="-128"/>
              </a:rPr>
              <a:t>（発生後から</a:t>
            </a:r>
            <a:r>
              <a:rPr lang="en-US" altLang="ja-JP" sz="2600" dirty="0">
                <a:latin typeface="メイリオ" panose="020B0604030504040204" pitchFamily="50" charset="-128"/>
                <a:ea typeface="メイリオ" panose="020B0604030504040204" pitchFamily="50" charset="-128"/>
              </a:rPr>
              <a:t>40</a:t>
            </a:r>
            <a:r>
              <a:rPr lang="ja-JP" altLang="en-US" sz="2600" dirty="0">
                <a:latin typeface="メイリオ" panose="020B0604030504040204" pitchFamily="50" charset="-128"/>
                <a:ea typeface="メイリオ" panose="020B0604030504040204" pitchFamily="50" charset="-128"/>
              </a:rPr>
              <a:t>日目に鎮火宣言）</a:t>
            </a:r>
            <a:endParaRPr lang="en-US" altLang="ja-JP" sz="2600" dirty="0">
              <a:latin typeface="メイリオ" panose="020B0604030504040204" pitchFamily="50" charset="-128"/>
              <a:ea typeface="メイリオ" panose="020B0604030504040204" pitchFamily="50" charset="-128"/>
            </a:endParaRPr>
          </a:p>
          <a:p>
            <a:pPr marL="0" indent="0">
              <a:buNone/>
            </a:pPr>
            <a:endParaRPr kumimoji="1" lang="en-US" altLang="ja-JP" sz="2600" dirty="0">
              <a:latin typeface="メイリオ" panose="020B0604030504040204" pitchFamily="50" charset="-128"/>
              <a:ea typeface="メイリオ" panose="020B0604030504040204" pitchFamily="50" charset="-128"/>
            </a:endParaRPr>
          </a:p>
          <a:p>
            <a:pPr marL="0" indent="0">
              <a:buNone/>
            </a:pPr>
            <a:r>
              <a:rPr kumimoji="1" lang="ja-JP" altLang="en-US" sz="2600" dirty="0">
                <a:latin typeface="メイリオ" panose="020B0604030504040204" pitchFamily="50" charset="-128"/>
                <a:ea typeface="メイリオ" panose="020B0604030504040204" pitchFamily="50" charset="-128"/>
              </a:rPr>
              <a:t>・延焼面積：</a:t>
            </a:r>
            <a:endParaRPr kumimoji="1" lang="en-US" altLang="ja-JP" sz="2600" dirty="0">
              <a:latin typeface="メイリオ" panose="020B0604030504040204" pitchFamily="50" charset="-128"/>
              <a:ea typeface="メイリオ" panose="020B0604030504040204" pitchFamily="50" charset="-128"/>
            </a:endParaRPr>
          </a:p>
          <a:p>
            <a:pPr marL="0" indent="0">
              <a:buNone/>
            </a:pPr>
            <a:r>
              <a:rPr lang="ja-JP" altLang="en-US" sz="2600" dirty="0">
                <a:latin typeface="メイリオ" panose="020B0604030504040204" pitchFamily="50" charset="-128"/>
                <a:ea typeface="メイリオ" panose="020B0604030504040204" pitchFamily="50" charset="-128"/>
              </a:rPr>
              <a:t>　</a:t>
            </a:r>
            <a:r>
              <a:rPr kumimoji="1" lang="ja-JP" altLang="en-US" sz="2600" dirty="0">
                <a:latin typeface="メイリオ" panose="020B0604030504040204" pitchFamily="50" charset="-128"/>
                <a:ea typeface="メイリオ" panose="020B0604030504040204" pitchFamily="50" charset="-128"/>
              </a:rPr>
              <a:t>約</a:t>
            </a:r>
            <a:r>
              <a:rPr kumimoji="1" lang="en-US" altLang="ja-JP" sz="2600" dirty="0">
                <a:latin typeface="メイリオ" panose="020B0604030504040204" pitchFamily="50" charset="-128"/>
                <a:ea typeface="メイリオ" panose="020B0604030504040204" pitchFamily="50" charset="-128"/>
              </a:rPr>
              <a:t>3,370ha</a:t>
            </a:r>
          </a:p>
          <a:p>
            <a:pPr marL="0" indent="0">
              <a:buNone/>
            </a:pPr>
            <a:r>
              <a:rPr kumimoji="1" lang="ja-JP" altLang="en-US" sz="2600" dirty="0">
                <a:latin typeface="メイリオ" panose="020B0604030504040204" pitchFamily="50" charset="-128"/>
                <a:ea typeface="メイリオ" panose="020B0604030504040204" pitchFamily="50" charset="-128"/>
              </a:rPr>
              <a:t>（ほぼ東京都杉並区の面積に相当）</a:t>
            </a:r>
            <a:endParaRPr kumimoji="1" lang="en-US" altLang="ja-JP" sz="2600" dirty="0">
              <a:latin typeface="メイリオ" panose="020B0604030504040204" pitchFamily="50" charset="-128"/>
              <a:ea typeface="メイリオ" panose="020B0604030504040204" pitchFamily="50" charset="-128"/>
            </a:endParaRPr>
          </a:p>
          <a:p>
            <a:pPr marL="0" indent="0">
              <a:buNone/>
            </a:pPr>
            <a:endParaRPr kumimoji="1" lang="ja-JP" altLang="en-US" sz="2600" dirty="0">
              <a:latin typeface="メイリオ" panose="020B0604030504040204" pitchFamily="50" charset="-128"/>
              <a:ea typeface="メイリオ" panose="020B0604030504040204" pitchFamily="50" charset="-128"/>
            </a:endParaRPr>
          </a:p>
        </p:txBody>
      </p:sp>
      <p:sp>
        <p:nvSpPr>
          <p:cNvPr id="5" name="スライド番号プレースホルダー 4">
            <a:extLst>
              <a:ext uri="{FF2B5EF4-FFF2-40B4-BE49-F238E27FC236}">
                <a16:creationId xmlns:a16="http://schemas.microsoft.com/office/drawing/2014/main" id="{ABF16D80-27E0-52CE-86A4-EA9F79902E01}"/>
              </a:ext>
            </a:extLst>
          </p:cNvPr>
          <p:cNvSpPr>
            <a:spLocks noGrp="1"/>
          </p:cNvSpPr>
          <p:nvPr>
            <p:ph type="sldNum" sz="quarter" idx="12"/>
          </p:nvPr>
        </p:nvSpPr>
        <p:spPr/>
        <p:txBody>
          <a:bodyPr/>
          <a:lstStyle/>
          <a:p>
            <a:fld id="{A845B7A2-84B7-4CBB-9D70-4BB161097611}" type="slidenum">
              <a:rPr kumimoji="1" lang="ja-JP" altLang="en-US" sz="1800" b="1" smtClean="0"/>
              <a:t>6</a:t>
            </a:fld>
            <a:endParaRPr kumimoji="1" lang="ja-JP" altLang="en-US" sz="1800" b="1" dirty="0"/>
          </a:p>
        </p:txBody>
      </p:sp>
    </p:spTree>
    <p:extLst>
      <p:ext uri="{BB962C8B-B14F-4D97-AF65-F5344CB8AC3E}">
        <p14:creationId xmlns:p14="http://schemas.microsoft.com/office/powerpoint/2010/main" val="4508851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85E0A8A-F379-5C18-48EB-537E3B16E5C1}"/>
              </a:ext>
            </a:extLst>
          </p:cNvPr>
          <p:cNvSpPr>
            <a:spLocks noGrp="1"/>
          </p:cNvSpPr>
          <p:nvPr>
            <p:ph type="title"/>
          </p:nvPr>
        </p:nvSpPr>
        <p:spPr>
          <a:xfrm>
            <a:off x="1063112" y="422739"/>
            <a:ext cx="10515600" cy="1325563"/>
          </a:xfrm>
        </p:spPr>
        <p:txBody>
          <a:bodyPr>
            <a:normAutofit/>
          </a:bodyPr>
          <a:lstStyle/>
          <a:p>
            <a:r>
              <a:rPr lang="ja-JP" altLang="ja-JP" sz="3000" b="1" dirty="0">
                <a:latin typeface="メイリオ" panose="020B0604030504040204" pitchFamily="50" charset="-128"/>
                <a:ea typeface="メイリオ" panose="020B0604030504040204" pitchFamily="50" charset="-128"/>
              </a:rPr>
              <a:t>被害の規模</a:t>
            </a:r>
            <a:r>
              <a:rPr lang="ja-JP" altLang="en-US" sz="3000" b="1" dirty="0">
                <a:latin typeface="メイリオ" panose="020B0604030504040204" pitchFamily="50" charset="-128"/>
                <a:ea typeface="メイリオ" panose="020B0604030504040204" pitchFamily="50" charset="-128"/>
              </a:rPr>
              <a:t>は、</a:t>
            </a:r>
            <a:r>
              <a:rPr lang="ja-JP" altLang="ja-JP" sz="3000" b="1" dirty="0">
                <a:latin typeface="メイリオ" panose="020B0604030504040204" pitchFamily="50" charset="-128"/>
                <a:ea typeface="メイリオ" panose="020B0604030504040204" pitchFamily="50" charset="-128"/>
              </a:rPr>
              <a:t>どれくらい広かったのか？</a:t>
            </a:r>
            <a:br>
              <a:rPr lang="ja-JP" altLang="ja-JP" sz="3000" b="1" dirty="0">
                <a:latin typeface="メイリオ" panose="020B0604030504040204" pitchFamily="50" charset="-128"/>
                <a:ea typeface="メイリオ" panose="020B0604030504040204" pitchFamily="50" charset="-128"/>
              </a:rPr>
            </a:br>
            <a:r>
              <a:rPr lang="ja-JP" altLang="ja-JP" sz="3000" b="1" dirty="0">
                <a:latin typeface="メイリオ" panose="020B0604030504040204" pitchFamily="50" charset="-128"/>
                <a:ea typeface="メイリオ" panose="020B0604030504040204" pitchFamily="50" charset="-128"/>
              </a:rPr>
              <a:t>延焼面積「3,370ha」とはどのくらいの広さ？</a:t>
            </a:r>
            <a:endParaRPr kumimoji="1" lang="ja-JP" altLang="en-US" sz="3000" b="1" dirty="0">
              <a:latin typeface="メイリオ" panose="020B0604030504040204" pitchFamily="50" charset="-128"/>
              <a:ea typeface="メイリオ" panose="020B0604030504040204" pitchFamily="50" charset="-128"/>
            </a:endParaRPr>
          </a:p>
        </p:txBody>
      </p:sp>
      <p:sp>
        <p:nvSpPr>
          <p:cNvPr id="3" name="コンテンツ プレースホルダー 2">
            <a:extLst>
              <a:ext uri="{FF2B5EF4-FFF2-40B4-BE49-F238E27FC236}">
                <a16:creationId xmlns:a16="http://schemas.microsoft.com/office/drawing/2014/main" id="{35A329C3-C966-5C1C-1946-18D047859675}"/>
              </a:ext>
            </a:extLst>
          </p:cNvPr>
          <p:cNvSpPr>
            <a:spLocks noGrp="1"/>
          </p:cNvSpPr>
          <p:nvPr>
            <p:ph idx="1"/>
          </p:nvPr>
        </p:nvSpPr>
        <p:spPr>
          <a:xfrm>
            <a:off x="487199" y="1820088"/>
            <a:ext cx="9703210" cy="4769281"/>
          </a:xfrm>
        </p:spPr>
        <p:txBody>
          <a:bodyPr>
            <a:normAutofit/>
          </a:bodyPr>
          <a:lstStyle/>
          <a:p>
            <a:pPr marL="0" indent="0">
              <a:buNone/>
            </a:pPr>
            <a:r>
              <a:rPr lang="ja-JP" altLang="ja-JP" sz="2600" dirty="0">
                <a:latin typeface="メイリオ" panose="020B0604030504040204" pitchFamily="50" charset="-128"/>
                <a:ea typeface="メイリオ" panose="020B0604030504040204" pitchFamily="50" charset="-128"/>
              </a:rPr>
              <a:t>【面積の比較イメージ】 </a:t>
            </a:r>
            <a:endParaRPr lang="en-US" altLang="ja-JP" sz="2600" dirty="0">
              <a:latin typeface="メイリオ" panose="020B0604030504040204" pitchFamily="50" charset="-128"/>
              <a:ea typeface="メイリオ" panose="020B0604030504040204" pitchFamily="50" charset="-128"/>
            </a:endParaRPr>
          </a:p>
          <a:p>
            <a:pPr marL="0" indent="0">
              <a:buNone/>
            </a:pPr>
            <a:r>
              <a:rPr lang="ja-JP" altLang="en-US" sz="2600" dirty="0">
                <a:latin typeface="メイリオ" panose="020B0604030504040204" pitchFamily="50" charset="-128"/>
                <a:ea typeface="メイリオ" panose="020B0604030504040204" pitchFamily="50" charset="-128"/>
              </a:rPr>
              <a:t>　</a:t>
            </a:r>
            <a:r>
              <a:rPr lang="ja-JP" altLang="ja-JP" sz="2600" dirty="0">
                <a:latin typeface="メイリオ" panose="020B0604030504040204" pitchFamily="50" charset="-128"/>
                <a:ea typeface="メイリオ" panose="020B0604030504040204" pitchFamily="50" charset="-128"/>
              </a:rPr>
              <a:t>延焼面積</a:t>
            </a:r>
            <a:r>
              <a:rPr lang="ja-JP" altLang="en-US" sz="2600" dirty="0">
                <a:latin typeface="メイリオ" panose="020B0604030504040204" pitchFamily="50" charset="-128"/>
                <a:ea typeface="メイリオ" panose="020B0604030504040204" pitchFamily="50" charset="-128"/>
              </a:rPr>
              <a:t>：</a:t>
            </a:r>
            <a:r>
              <a:rPr lang="ja-JP" altLang="ja-JP" sz="2600" dirty="0">
                <a:latin typeface="メイリオ" panose="020B0604030504040204" pitchFamily="50" charset="-128"/>
                <a:ea typeface="メイリオ" panose="020B0604030504040204" pitchFamily="50" charset="-128"/>
              </a:rPr>
              <a:t>約3,370ha (</a:t>
            </a:r>
            <a:r>
              <a:rPr lang="en-US" altLang="ja-JP" sz="2600" dirty="0">
                <a:latin typeface="メイリオ" panose="020B0604030504040204" pitchFamily="50" charset="-128"/>
                <a:ea typeface="メイリオ" panose="020B0604030504040204" pitchFamily="50" charset="-128"/>
              </a:rPr>
              <a:t>33.7</a:t>
            </a:r>
            <a:r>
              <a:rPr lang="ja-JP" altLang="ja-JP" sz="2600" dirty="0">
                <a:latin typeface="メイリオ" panose="020B0604030504040204" pitchFamily="50" charset="-128"/>
                <a:ea typeface="メイリオ" panose="020B0604030504040204" pitchFamily="50" charset="-128"/>
              </a:rPr>
              <a:t>k㎡) </a:t>
            </a:r>
            <a:endParaRPr lang="en-US" altLang="ja-JP" sz="2600" dirty="0">
              <a:latin typeface="メイリオ" panose="020B0604030504040204" pitchFamily="50" charset="-128"/>
              <a:ea typeface="メイリオ" panose="020B0604030504040204" pitchFamily="50" charset="-128"/>
            </a:endParaRPr>
          </a:p>
          <a:p>
            <a:pPr marL="0" indent="0">
              <a:buNone/>
            </a:pPr>
            <a:r>
              <a:rPr lang="ja-JP" altLang="en-US" sz="2600" dirty="0">
                <a:latin typeface="メイリオ" panose="020B0604030504040204" pitchFamily="50" charset="-128"/>
                <a:ea typeface="メイリオ" panose="020B0604030504040204" pitchFamily="50" charset="-128"/>
              </a:rPr>
              <a:t>　</a:t>
            </a:r>
            <a:r>
              <a:rPr lang="ja-JP" altLang="ja-JP" sz="2600" dirty="0">
                <a:latin typeface="メイリオ" panose="020B0604030504040204" pitchFamily="50" charset="-128"/>
                <a:ea typeface="メイリオ" panose="020B0604030504040204" pitchFamily="50" charset="-128"/>
              </a:rPr>
              <a:t>≒ </a:t>
            </a:r>
            <a:r>
              <a:rPr lang="ja-JP" altLang="ja-JP" sz="2600" dirty="0">
                <a:solidFill>
                  <a:srgbClr val="FFFF00"/>
                </a:solidFill>
                <a:latin typeface="メイリオ" panose="020B0604030504040204" pitchFamily="50" charset="-128"/>
                <a:ea typeface="メイリオ" panose="020B0604030504040204" pitchFamily="50" charset="-128"/>
              </a:rPr>
              <a:t>東京</a:t>
            </a:r>
            <a:r>
              <a:rPr lang="ja-JP" altLang="en-US" sz="2600" dirty="0">
                <a:solidFill>
                  <a:srgbClr val="FFFF00"/>
                </a:solidFill>
                <a:latin typeface="メイリオ" panose="020B0604030504040204" pitchFamily="50" charset="-128"/>
                <a:ea typeface="メイリオ" panose="020B0604030504040204" pitchFamily="50" charset="-128"/>
              </a:rPr>
              <a:t>都</a:t>
            </a:r>
            <a:r>
              <a:rPr lang="ja-JP" altLang="ja-JP" sz="2600" dirty="0">
                <a:solidFill>
                  <a:srgbClr val="FFFF00"/>
                </a:solidFill>
                <a:latin typeface="メイリオ" panose="020B0604030504040204" pitchFamily="50" charset="-128"/>
                <a:ea typeface="メイリオ" panose="020B0604030504040204" pitchFamily="50" charset="-128"/>
              </a:rPr>
              <a:t>杉並区（34</a:t>
            </a:r>
            <a:r>
              <a:rPr lang="en-US" altLang="ja-JP" sz="2600" dirty="0">
                <a:solidFill>
                  <a:srgbClr val="FFFF00"/>
                </a:solidFill>
                <a:latin typeface="メイリオ" panose="020B0604030504040204" pitchFamily="50" charset="-128"/>
                <a:ea typeface="メイリオ" panose="020B0604030504040204" pitchFamily="50" charset="-128"/>
              </a:rPr>
              <a:t>.1</a:t>
            </a:r>
            <a:r>
              <a:rPr lang="ja-JP" altLang="ja-JP" sz="2600" dirty="0">
                <a:solidFill>
                  <a:srgbClr val="FFFF00"/>
                </a:solidFill>
                <a:latin typeface="メイリオ" panose="020B0604030504040204" pitchFamily="50" charset="-128"/>
                <a:ea typeface="メイリオ" panose="020B0604030504040204" pitchFamily="50" charset="-128"/>
              </a:rPr>
              <a:t>k㎡）</a:t>
            </a:r>
            <a:endParaRPr lang="en-US" altLang="ja-JP" sz="2600" dirty="0">
              <a:solidFill>
                <a:srgbClr val="FFFF00"/>
              </a:solidFill>
              <a:latin typeface="メイリオ" panose="020B0604030504040204" pitchFamily="50" charset="-128"/>
              <a:ea typeface="メイリオ" panose="020B0604030504040204" pitchFamily="50" charset="-128"/>
            </a:endParaRPr>
          </a:p>
          <a:p>
            <a:pPr marL="0" indent="0">
              <a:buNone/>
            </a:pPr>
            <a:r>
              <a:rPr lang="ja-JP" altLang="en-US" sz="2600" dirty="0">
                <a:latin typeface="メイリオ" panose="020B0604030504040204" pitchFamily="50" charset="-128"/>
                <a:ea typeface="メイリオ" panose="020B0604030504040204" pitchFamily="50" charset="-128"/>
              </a:rPr>
              <a:t>　</a:t>
            </a:r>
            <a:r>
              <a:rPr lang="ja-JP" altLang="ja-JP" sz="2600" dirty="0">
                <a:latin typeface="メイリオ" panose="020B0604030504040204" pitchFamily="50" charset="-128"/>
                <a:ea typeface="メイリオ" panose="020B0604030504040204" pitchFamily="50" charset="-128"/>
              </a:rPr>
              <a:t>≒ </a:t>
            </a:r>
            <a:r>
              <a:rPr lang="ja-JP" altLang="ja-JP" sz="2600" dirty="0">
                <a:solidFill>
                  <a:srgbClr val="FFFF00"/>
                </a:solidFill>
                <a:latin typeface="メイリオ" panose="020B0604030504040204" pitchFamily="50" charset="-128"/>
                <a:ea typeface="メイリオ" panose="020B0604030504040204" pitchFamily="50" charset="-128"/>
              </a:rPr>
              <a:t>新宿区(18</a:t>
            </a:r>
            <a:r>
              <a:rPr lang="en-US" altLang="ja-JP" sz="2600" dirty="0">
                <a:solidFill>
                  <a:srgbClr val="FFFF00"/>
                </a:solidFill>
                <a:latin typeface="メイリオ" panose="020B0604030504040204" pitchFamily="50" charset="-128"/>
                <a:ea typeface="メイリオ" panose="020B0604030504040204" pitchFamily="50" charset="-128"/>
              </a:rPr>
              <a:t>.2</a:t>
            </a:r>
            <a:r>
              <a:rPr lang="ja-JP" altLang="ja-JP" sz="2600" dirty="0">
                <a:solidFill>
                  <a:srgbClr val="FFFF00"/>
                </a:solidFill>
                <a:latin typeface="メイリオ" panose="020B0604030504040204" pitchFamily="50" charset="-128"/>
                <a:ea typeface="メイリオ" panose="020B0604030504040204" pitchFamily="50" charset="-128"/>
              </a:rPr>
              <a:t>k㎡) ＋ </a:t>
            </a:r>
            <a:r>
              <a:rPr lang="ja-JP" altLang="en-US" sz="2600" dirty="0">
                <a:solidFill>
                  <a:srgbClr val="FFFF00"/>
                </a:solidFill>
                <a:latin typeface="メイリオ" panose="020B0604030504040204" pitchFamily="50" charset="-128"/>
                <a:ea typeface="メイリオ" panose="020B0604030504040204" pitchFamily="50" charset="-128"/>
              </a:rPr>
              <a:t>渋谷</a:t>
            </a:r>
            <a:r>
              <a:rPr lang="ja-JP" altLang="ja-JP" sz="2600" dirty="0">
                <a:solidFill>
                  <a:srgbClr val="FFFF00"/>
                </a:solidFill>
                <a:latin typeface="メイリオ" panose="020B0604030504040204" pitchFamily="50" charset="-128"/>
                <a:ea typeface="メイリオ" panose="020B0604030504040204" pitchFamily="50" charset="-128"/>
              </a:rPr>
              <a:t>区(1</a:t>
            </a:r>
            <a:r>
              <a:rPr lang="en-US" altLang="ja-JP" sz="2600" dirty="0">
                <a:solidFill>
                  <a:srgbClr val="FFFF00"/>
                </a:solidFill>
                <a:latin typeface="メイリオ" panose="020B0604030504040204" pitchFamily="50" charset="-128"/>
                <a:ea typeface="メイリオ" panose="020B0604030504040204" pitchFamily="50" charset="-128"/>
              </a:rPr>
              <a:t>5.1</a:t>
            </a:r>
            <a:r>
              <a:rPr lang="ja-JP" altLang="ja-JP" sz="2600" dirty="0">
                <a:solidFill>
                  <a:srgbClr val="FFFF00"/>
                </a:solidFill>
                <a:latin typeface="メイリオ" panose="020B0604030504040204" pitchFamily="50" charset="-128"/>
                <a:ea typeface="メイリオ" panose="020B0604030504040204" pitchFamily="50" charset="-128"/>
              </a:rPr>
              <a:t>k㎡) </a:t>
            </a:r>
            <a:endParaRPr lang="en-US" altLang="ja-JP" sz="2600" dirty="0">
              <a:solidFill>
                <a:srgbClr val="FFFF00"/>
              </a:solidFill>
              <a:latin typeface="メイリオ" panose="020B0604030504040204" pitchFamily="50" charset="-128"/>
              <a:ea typeface="メイリオ" panose="020B0604030504040204" pitchFamily="50" charset="-128"/>
            </a:endParaRPr>
          </a:p>
          <a:p>
            <a:pPr marL="0" indent="0">
              <a:buNone/>
            </a:pPr>
            <a:r>
              <a:rPr lang="ja-JP" altLang="en-US" sz="2600" dirty="0">
                <a:latin typeface="メイリオ" panose="020B0604030504040204" pitchFamily="50" charset="-128"/>
                <a:ea typeface="メイリオ" panose="020B0604030504040204" pitchFamily="50" charset="-128"/>
              </a:rPr>
              <a:t>　</a:t>
            </a:r>
            <a:r>
              <a:rPr lang="ja-JP" altLang="ja-JP" sz="2600" dirty="0">
                <a:latin typeface="メイリオ" panose="020B0604030504040204" pitchFamily="50" charset="-128"/>
                <a:ea typeface="メイリオ" panose="020B0604030504040204" pitchFamily="50" charset="-128"/>
              </a:rPr>
              <a:t>≒ </a:t>
            </a:r>
            <a:r>
              <a:rPr lang="ja-JP" altLang="en-US" sz="2600" dirty="0">
                <a:solidFill>
                  <a:srgbClr val="FFFF00"/>
                </a:solidFill>
                <a:latin typeface="メイリオ" panose="020B0604030504040204" pitchFamily="50" charset="-128"/>
                <a:ea typeface="メイリオ" panose="020B0604030504040204" pitchFamily="50" charset="-128"/>
              </a:rPr>
              <a:t>焼津市</a:t>
            </a:r>
            <a:r>
              <a:rPr lang="ja-JP" altLang="ja-JP" sz="2600" dirty="0">
                <a:solidFill>
                  <a:srgbClr val="FFFF00"/>
                </a:solidFill>
                <a:latin typeface="メイリオ" panose="020B0604030504040204" pitchFamily="50" charset="-128"/>
                <a:ea typeface="メイリオ" panose="020B0604030504040204" pitchFamily="50" charset="-128"/>
              </a:rPr>
              <a:t>(</a:t>
            </a:r>
            <a:r>
              <a:rPr lang="en-US" altLang="ja-JP" sz="2600" dirty="0">
                <a:solidFill>
                  <a:srgbClr val="FFFF00"/>
                </a:solidFill>
                <a:latin typeface="メイリオ" panose="020B0604030504040204" pitchFamily="50" charset="-128"/>
                <a:ea typeface="メイリオ" panose="020B0604030504040204" pitchFamily="50" charset="-128"/>
              </a:rPr>
              <a:t>70.3</a:t>
            </a:r>
            <a:r>
              <a:rPr lang="ja-JP" altLang="ja-JP" sz="2600" dirty="0">
                <a:solidFill>
                  <a:srgbClr val="FFFF00"/>
                </a:solidFill>
                <a:latin typeface="メイリオ" panose="020B0604030504040204" pitchFamily="50" charset="-128"/>
                <a:ea typeface="メイリオ" panose="020B0604030504040204" pitchFamily="50" charset="-128"/>
              </a:rPr>
              <a:t>k㎡) </a:t>
            </a:r>
            <a:r>
              <a:rPr lang="ja-JP" altLang="en-US" sz="2600" dirty="0">
                <a:solidFill>
                  <a:srgbClr val="FFFF00"/>
                </a:solidFill>
                <a:latin typeface="メイリオ" panose="020B0604030504040204" pitchFamily="50" charset="-128"/>
                <a:ea typeface="メイリオ" panose="020B0604030504040204" pitchFamily="50" charset="-128"/>
              </a:rPr>
              <a:t>の半分</a:t>
            </a:r>
            <a:endParaRPr lang="en-US" altLang="ja-JP" sz="2600" dirty="0">
              <a:solidFill>
                <a:srgbClr val="FFFF00"/>
              </a:solidFill>
              <a:latin typeface="メイリオ" panose="020B0604030504040204" pitchFamily="50" charset="-128"/>
              <a:ea typeface="メイリオ" panose="020B0604030504040204" pitchFamily="50" charset="-128"/>
            </a:endParaRPr>
          </a:p>
          <a:p>
            <a:pPr marL="0" indent="0">
              <a:buNone/>
            </a:pPr>
            <a:endParaRPr lang="en-US" altLang="ja-JP" sz="2600" dirty="0">
              <a:latin typeface="メイリオ" panose="020B0604030504040204" pitchFamily="50" charset="-128"/>
              <a:ea typeface="メイリオ" panose="020B0604030504040204" pitchFamily="50" charset="-128"/>
            </a:endParaRPr>
          </a:p>
          <a:p>
            <a:pPr marL="0" indent="0">
              <a:buNone/>
            </a:pPr>
            <a:r>
              <a:rPr lang="ja-JP" altLang="en-US" sz="2600" dirty="0">
                <a:latin typeface="メイリオ" panose="020B0604030504040204" pitchFamily="50" charset="-128"/>
                <a:ea typeface="メイリオ" panose="020B0604030504040204" pitchFamily="50" charset="-128"/>
              </a:rPr>
              <a:t>　</a:t>
            </a:r>
            <a:endParaRPr lang="en-US" altLang="ja-JP" sz="2600" dirty="0">
              <a:latin typeface="メイリオ" panose="020B0604030504040204" pitchFamily="50" charset="-128"/>
              <a:ea typeface="メイリオ" panose="020B0604030504040204" pitchFamily="50" charset="-128"/>
            </a:endParaRPr>
          </a:p>
        </p:txBody>
      </p:sp>
      <p:sp>
        <p:nvSpPr>
          <p:cNvPr id="6" name="スライド番号プレースホルダー 5">
            <a:extLst>
              <a:ext uri="{FF2B5EF4-FFF2-40B4-BE49-F238E27FC236}">
                <a16:creationId xmlns:a16="http://schemas.microsoft.com/office/drawing/2014/main" id="{E7134732-D7C0-696B-93D0-908CAFD711CE}"/>
              </a:ext>
            </a:extLst>
          </p:cNvPr>
          <p:cNvSpPr>
            <a:spLocks noGrp="1"/>
          </p:cNvSpPr>
          <p:nvPr>
            <p:ph type="sldNum" sz="quarter" idx="12"/>
          </p:nvPr>
        </p:nvSpPr>
        <p:spPr/>
        <p:txBody>
          <a:bodyPr/>
          <a:lstStyle/>
          <a:p>
            <a:fld id="{A845B7A2-84B7-4CBB-9D70-4BB161097611}" type="slidenum">
              <a:rPr kumimoji="1" lang="ja-JP" altLang="en-US" sz="1800" b="1" smtClean="0"/>
              <a:t>7</a:t>
            </a:fld>
            <a:endParaRPr kumimoji="1" lang="ja-JP" altLang="en-US" sz="1800" b="1" dirty="0"/>
          </a:p>
        </p:txBody>
      </p:sp>
      <p:sp>
        <p:nvSpPr>
          <p:cNvPr id="4" name="テキスト ボックス 3">
            <a:extLst>
              <a:ext uri="{FF2B5EF4-FFF2-40B4-BE49-F238E27FC236}">
                <a16:creationId xmlns:a16="http://schemas.microsoft.com/office/drawing/2014/main" id="{5594C18D-A4AA-1B58-2791-37DE40162844}"/>
              </a:ext>
            </a:extLst>
          </p:cNvPr>
          <p:cNvSpPr txBox="1"/>
          <p:nvPr/>
        </p:nvSpPr>
        <p:spPr>
          <a:xfrm>
            <a:off x="1630788" y="4297177"/>
            <a:ext cx="5250261" cy="1938992"/>
          </a:xfrm>
          <a:prstGeom prst="rect">
            <a:avLst/>
          </a:prstGeom>
          <a:noFill/>
        </p:spPr>
        <p:txBody>
          <a:bodyPr wrap="square" rtlCol="0">
            <a:spAutoFit/>
          </a:bodyPr>
          <a:lstStyle/>
          <a:p>
            <a:r>
              <a:rPr kumimoji="1" lang="ja-JP" altLang="en-US" sz="2400" dirty="0"/>
              <a:t>     １</a:t>
            </a:r>
            <a:r>
              <a:rPr kumimoji="1" lang="en-US" altLang="ja-JP" sz="2400" dirty="0"/>
              <a:t>ha</a:t>
            </a:r>
            <a:r>
              <a:rPr kumimoji="1" lang="ja-JP" altLang="en-US" sz="2400" dirty="0"/>
              <a:t>＝</a:t>
            </a:r>
            <a:r>
              <a:rPr kumimoji="1" lang="en-US" altLang="ja-JP" sz="2400" dirty="0"/>
              <a:t>100m×100</a:t>
            </a:r>
            <a:r>
              <a:rPr kumimoji="1" lang="ja-JP" altLang="en-US" sz="2400" dirty="0"/>
              <a:t>ｍ</a:t>
            </a:r>
            <a:endParaRPr kumimoji="1" lang="en-US" altLang="ja-JP" sz="2400" dirty="0"/>
          </a:p>
          <a:p>
            <a:r>
              <a:rPr lang="en-US" altLang="ja-JP" sz="2400" dirty="0"/>
              <a:t>3,370ha</a:t>
            </a:r>
            <a:r>
              <a:rPr lang="ja-JP" altLang="en-US" sz="2400" dirty="0"/>
              <a:t>＝</a:t>
            </a:r>
            <a:r>
              <a:rPr lang="en-US" altLang="ja-JP" sz="2400" dirty="0"/>
              <a:t>3,370×100</a:t>
            </a:r>
            <a:r>
              <a:rPr lang="ja-JP" altLang="en-US" sz="2400" dirty="0"/>
              <a:t>ｍ</a:t>
            </a:r>
            <a:r>
              <a:rPr lang="en-US" altLang="ja-JP" sz="2400" dirty="0"/>
              <a:t>×100</a:t>
            </a:r>
            <a:r>
              <a:rPr lang="ja-JP" altLang="en-US" sz="2400" dirty="0"/>
              <a:t>ｍ</a:t>
            </a:r>
            <a:endParaRPr lang="en-US" altLang="ja-JP" sz="2400" dirty="0"/>
          </a:p>
          <a:p>
            <a:r>
              <a:rPr kumimoji="1" lang="ja-JP" altLang="en-US" sz="2400" dirty="0"/>
              <a:t>　　　  ＝</a:t>
            </a:r>
            <a:r>
              <a:rPr kumimoji="1" lang="en-US" altLang="ja-JP" sz="2400" dirty="0"/>
              <a:t>33.7×1000</a:t>
            </a:r>
            <a:r>
              <a:rPr kumimoji="1" lang="ja-JP" altLang="en-US" sz="2400" dirty="0"/>
              <a:t>ｍ</a:t>
            </a:r>
            <a:r>
              <a:rPr kumimoji="1" lang="en-US" altLang="ja-JP" sz="2400" dirty="0"/>
              <a:t>×1000</a:t>
            </a:r>
            <a:r>
              <a:rPr kumimoji="1" lang="ja-JP" altLang="en-US" sz="2400" dirty="0"/>
              <a:t>ｍ</a:t>
            </a:r>
            <a:endParaRPr kumimoji="1" lang="en-US" altLang="ja-JP" sz="2400" dirty="0"/>
          </a:p>
          <a:p>
            <a:r>
              <a:rPr lang="ja-JP" altLang="en-US" sz="2400" dirty="0"/>
              <a:t>　　　  ＝</a:t>
            </a:r>
            <a:r>
              <a:rPr lang="en-US" altLang="ja-JP" sz="2400" dirty="0"/>
              <a:t>33.7×1km×1km</a:t>
            </a:r>
            <a:endParaRPr lang="en-US" altLang="ja-JP" sz="2400" baseline="30000" dirty="0"/>
          </a:p>
          <a:p>
            <a:r>
              <a:rPr kumimoji="1" lang="ja-JP" altLang="en-US" sz="2400" dirty="0"/>
              <a:t>よって、</a:t>
            </a:r>
            <a:r>
              <a:rPr kumimoji="1" lang="en-US" altLang="ja-JP" sz="2400" dirty="0"/>
              <a:t>3,370ha</a:t>
            </a:r>
            <a:r>
              <a:rPr kumimoji="1" lang="ja-JP" altLang="en-US" sz="2400" dirty="0"/>
              <a:t>＝</a:t>
            </a:r>
            <a:r>
              <a:rPr kumimoji="1" lang="en-US" altLang="ja-JP" sz="2400" dirty="0"/>
              <a:t>33.7</a:t>
            </a:r>
            <a:r>
              <a:rPr lang="en-US" altLang="ja-JP" sz="2400" dirty="0"/>
              <a:t>km</a:t>
            </a:r>
            <a:r>
              <a:rPr lang="en-US" altLang="ja-JP" sz="2400" baseline="30000" dirty="0"/>
              <a:t>2</a:t>
            </a:r>
            <a:endParaRPr kumimoji="1" lang="ja-JP" altLang="en-US" sz="2400" dirty="0"/>
          </a:p>
        </p:txBody>
      </p:sp>
      <p:pic>
        <p:nvPicPr>
          <p:cNvPr id="8" name="図 7">
            <a:extLst>
              <a:ext uri="{FF2B5EF4-FFF2-40B4-BE49-F238E27FC236}">
                <a16:creationId xmlns:a16="http://schemas.microsoft.com/office/drawing/2014/main" id="{5BAF43B2-4D60-5B2A-598F-C8FEE99C5288}"/>
              </a:ext>
            </a:extLst>
          </p:cNvPr>
          <p:cNvPicPr>
            <a:picLocks noChangeAspect="1"/>
          </p:cNvPicPr>
          <p:nvPr/>
        </p:nvPicPr>
        <p:blipFill>
          <a:blip r:embed="rId3"/>
          <a:stretch>
            <a:fillRect/>
          </a:stretch>
        </p:blipFill>
        <p:spPr>
          <a:xfrm>
            <a:off x="6881049" y="1769632"/>
            <a:ext cx="5217729" cy="4346356"/>
          </a:xfrm>
          <a:prstGeom prst="rect">
            <a:avLst/>
          </a:prstGeom>
        </p:spPr>
      </p:pic>
      <p:sp>
        <p:nvSpPr>
          <p:cNvPr id="5" name="楕円 4">
            <a:extLst>
              <a:ext uri="{FF2B5EF4-FFF2-40B4-BE49-F238E27FC236}">
                <a16:creationId xmlns:a16="http://schemas.microsoft.com/office/drawing/2014/main" id="{F48C3F4B-8E7C-88FC-1EE5-D0DDB221FCF3}"/>
              </a:ext>
            </a:extLst>
          </p:cNvPr>
          <p:cNvSpPr/>
          <p:nvPr/>
        </p:nvSpPr>
        <p:spPr>
          <a:xfrm>
            <a:off x="7985760" y="3337560"/>
            <a:ext cx="396240" cy="396240"/>
          </a:xfrm>
          <a:prstGeom prst="ellipse">
            <a:avLst/>
          </a:prstGeom>
          <a:noFill/>
          <a:ln w="28575">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楕円 8">
            <a:extLst>
              <a:ext uri="{FF2B5EF4-FFF2-40B4-BE49-F238E27FC236}">
                <a16:creationId xmlns:a16="http://schemas.microsoft.com/office/drawing/2014/main" id="{3D229992-9C10-60A3-F111-173BE0A57FCE}"/>
              </a:ext>
            </a:extLst>
          </p:cNvPr>
          <p:cNvSpPr/>
          <p:nvPr/>
        </p:nvSpPr>
        <p:spPr>
          <a:xfrm>
            <a:off x="8970424" y="3286549"/>
            <a:ext cx="396240" cy="396240"/>
          </a:xfrm>
          <a:prstGeom prst="ellipse">
            <a:avLst/>
          </a:prstGeom>
          <a:noFill/>
          <a:ln w="28575">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楕円 14">
            <a:extLst>
              <a:ext uri="{FF2B5EF4-FFF2-40B4-BE49-F238E27FC236}">
                <a16:creationId xmlns:a16="http://schemas.microsoft.com/office/drawing/2014/main" id="{79652B8A-A217-24DA-91A9-13C7B3A18E69}"/>
              </a:ext>
            </a:extLst>
          </p:cNvPr>
          <p:cNvSpPr/>
          <p:nvPr/>
        </p:nvSpPr>
        <p:spPr>
          <a:xfrm>
            <a:off x="8768044" y="3744690"/>
            <a:ext cx="396240" cy="396240"/>
          </a:xfrm>
          <a:prstGeom prst="ellipse">
            <a:avLst/>
          </a:prstGeom>
          <a:noFill/>
          <a:ln w="28575">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1878754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2C449C0-7ED6-A93D-4B5C-AB999ABE1DF0}"/>
              </a:ext>
            </a:extLst>
          </p:cNvPr>
          <p:cNvSpPr>
            <a:spLocks noGrp="1"/>
          </p:cNvSpPr>
          <p:nvPr>
            <p:ph type="title"/>
          </p:nvPr>
        </p:nvSpPr>
        <p:spPr>
          <a:xfrm>
            <a:off x="1378974" y="464727"/>
            <a:ext cx="7342239" cy="1325563"/>
          </a:xfrm>
        </p:spPr>
        <p:txBody>
          <a:bodyPr>
            <a:normAutofit/>
          </a:bodyPr>
          <a:lstStyle/>
          <a:p>
            <a:r>
              <a:rPr kumimoji="1" lang="ja-JP" altLang="en-US" sz="3000" b="1" dirty="0">
                <a:latin typeface="メイリオ" panose="020B0604030504040204" pitchFamily="50" charset="-128"/>
                <a:ea typeface="メイリオ" panose="020B0604030504040204" pitchFamily="50" charset="-128"/>
              </a:rPr>
              <a:t>⑵　</a:t>
            </a:r>
            <a:r>
              <a:rPr lang="ja-JP" altLang="ja-JP" sz="3000" b="1" dirty="0">
                <a:latin typeface="メイリオ" panose="020B0604030504040204" pitchFamily="50" charset="-128"/>
                <a:ea typeface="メイリオ" panose="020B0604030504040204" pitchFamily="50" charset="-128"/>
              </a:rPr>
              <a:t>火災を拡大させた3</a:t>
            </a:r>
            <a:r>
              <a:rPr lang="ja-JP" altLang="en-US" sz="3000" b="1" dirty="0">
                <a:latin typeface="メイリオ" panose="020B0604030504040204" pitchFamily="50" charset="-128"/>
                <a:ea typeface="メイリオ" panose="020B0604030504040204" pitchFamily="50" charset="-128"/>
              </a:rPr>
              <a:t>つの</a:t>
            </a:r>
            <a:r>
              <a:rPr lang="ja-JP" altLang="ja-JP" sz="3000" b="1" dirty="0">
                <a:latin typeface="メイリオ" panose="020B0604030504040204" pitchFamily="50" charset="-128"/>
                <a:ea typeface="メイリオ" panose="020B0604030504040204" pitchFamily="50" charset="-128"/>
              </a:rPr>
              <a:t>要因</a:t>
            </a:r>
            <a:endParaRPr kumimoji="1" lang="ja-JP" altLang="en-US" sz="3000" b="1" dirty="0">
              <a:latin typeface="メイリオ" panose="020B0604030504040204" pitchFamily="50" charset="-128"/>
              <a:ea typeface="メイリオ" panose="020B0604030504040204" pitchFamily="50" charset="-128"/>
            </a:endParaRPr>
          </a:p>
        </p:txBody>
      </p:sp>
      <p:sp>
        <p:nvSpPr>
          <p:cNvPr id="3" name="コンテンツ プレースホルダー 2">
            <a:extLst>
              <a:ext uri="{FF2B5EF4-FFF2-40B4-BE49-F238E27FC236}">
                <a16:creationId xmlns:a16="http://schemas.microsoft.com/office/drawing/2014/main" id="{AA7C4751-6B10-6774-7ADD-6A9A030CC396}"/>
              </a:ext>
            </a:extLst>
          </p:cNvPr>
          <p:cNvSpPr>
            <a:spLocks noGrp="1"/>
          </p:cNvSpPr>
          <p:nvPr>
            <p:ph idx="1"/>
          </p:nvPr>
        </p:nvSpPr>
        <p:spPr>
          <a:xfrm>
            <a:off x="1023784" y="1426820"/>
            <a:ext cx="10668544" cy="4966453"/>
          </a:xfrm>
        </p:spPr>
        <p:txBody>
          <a:bodyPr>
            <a:noAutofit/>
          </a:bodyPr>
          <a:lstStyle/>
          <a:p>
            <a:pPr marL="0" indent="0">
              <a:buNone/>
            </a:pPr>
            <a:r>
              <a:rPr lang="ja-JP" altLang="ja-JP" sz="2600" b="1" dirty="0">
                <a:latin typeface="メイリオ" panose="020B0604030504040204" pitchFamily="50" charset="-128"/>
                <a:ea typeface="メイリオ" panose="020B0604030504040204" pitchFamily="50" charset="-128"/>
              </a:rPr>
              <a:t>なぜこれほど燃え広がったのか？</a:t>
            </a:r>
            <a:endParaRPr lang="en-US" altLang="ja-JP" sz="2600" b="1" dirty="0">
              <a:latin typeface="メイリオ" panose="020B0604030504040204" pitchFamily="50" charset="-128"/>
              <a:ea typeface="メイリオ" panose="020B0604030504040204" pitchFamily="50" charset="-128"/>
            </a:endParaRPr>
          </a:p>
          <a:p>
            <a:pPr marL="0" indent="0">
              <a:buNone/>
            </a:pPr>
            <a:endParaRPr lang="en-US" altLang="ja-JP" sz="2600" b="1" dirty="0">
              <a:latin typeface="メイリオ" panose="020B0604030504040204" pitchFamily="50" charset="-128"/>
              <a:ea typeface="メイリオ" panose="020B0604030504040204" pitchFamily="50" charset="-128"/>
            </a:endParaRPr>
          </a:p>
          <a:p>
            <a:pPr marL="0" indent="0">
              <a:buNone/>
            </a:pPr>
            <a:r>
              <a:rPr lang="ja-JP" altLang="ja-JP" sz="2600" b="1" dirty="0">
                <a:solidFill>
                  <a:srgbClr val="FFFF00"/>
                </a:solidFill>
                <a:latin typeface="メイリオ" panose="020B0604030504040204" pitchFamily="50" charset="-128"/>
                <a:ea typeface="メイリオ" panose="020B0604030504040204" pitchFamily="50" charset="-128"/>
              </a:rPr>
              <a:t>①【極度の乾燥】 </a:t>
            </a:r>
            <a:endParaRPr lang="en-US" altLang="ja-JP" sz="2600" b="1" dirty="0">
              <a:solidFill>
                <a:srgbClr val="FFFF00"/>
              </a:solidFill>
              <a:latin typeface="メイリオ" panose="020B0604030504040204" pitchFamily="50" charset="-128"/>
              <a:ea typeface="メイリオ" panose="020B0604030504040204" pitchFamily="50" charset="-128"/>
            </a:endParaRPr>
          </a:p>
          <a:p>
            <a:pPr marL="0" indent="0">
              <a:buNone/>
            </a:pPr>
            <a:r>
              <a:rPr lang="ja-JP" altLang="ja-JP" sz="2600" dirty="0">
                <a:latin typeface="メイリオ" panose="020B0604030504040204" pitchFamily="50" charset="-128"/>
                <a:ea typeface="メイリオ" panose="020B0604030504040204" pitchFamily="50" charset="-128"/>
              </a:rPr>
              <a:t> </a:t>
            </a:r>
            <a:r>
              <a:rPr lang="ja-JP" altLang="en-US" sz="2600" dirty="0">
                <a:latin typeface="メイリオ" panose="020B0604030504040204" pitchFamily="50" charset="-128"/>
                <a:ea typeface="メイリオ" panose="020B0604030504040204" pitchFamily="50" charset="-128"/>
              </a:rPr>
              <a:t>　</a:t>
            </a:r>
            <a:r>
              <a:rPr lang="ja-JP" altLang="ja-JP" sz="2600" dirty="0">
                <a:latin typeface="メイリオ" panose="020B0604030504040204" pitchFamily="50" charset="-128"/>
                <a:ea typeface="メイリオ" panose="020B0604030504040204" pitchFamily="50" charset="-128"/>
              </a:rPr>
              <a:t>2月の降水量は観測史上最少 (30日で2.5mm)</a:t>
            </a:r>
            <a:endParaRPr lang="en-US" altLang="ja-JP" sz="2600" dirty="0">
              <a:latin typeface="メイリオ" panose="020B0604030504040204" pitchFamily="50" charset="-128"/>
              <a:ea typeface="メイリオ" panose="020B0604030504040204" pitchFamily="50" charset="-128"/>
            </a:endParaRPr>
          </a:p>
          <a:p>
            <a:pPr marL="0" indent="0">
              <a:buNone/>
            </a:pPr>
            <a:r>
              <a:rPr lang="ja-JP" altLang="ja-JP" sz="2600" b="1" dirty="0">
                <a:solidFill>
                  <a:srgbClr val="FFFF00"/>
                </a:solidFill>
                <a:latin typeface="メイリオ" panose="020B0604030504040204" pitchFamily="50" charset="-128"/>
                <a:ea typeface="メイリオ" panose="020B0604030504040204" pitchFamily="50" charset="-128"/>
              </a:rPr>
              <a:t>②【</a:t>
            </a:r>
            <a:r>
              <a:rPr lang="ja-JP" altLang="en-US" sz="2600" b="1" dirty="0">
                <a:solidFill>
                  <a:srgbClr val="FFFF00"/>
                </a:solidFill>
                <a:latin typeface="メイリオ" panose="020B0604030504040204" pitchFamily="50" charset="-128"/>
                <a:ea typeface="メイリオ" panose="020B0604030504040204" pitchFamily="50" charset="-128"/>
              </a:rPr>
              <a:t>火災</a:t>
            </a:r>
            <a:r>
              <a:rPr lang="ja-JP" altLang="ja-JP" sz="2600" b="1" dirty="0">
                <a:solidFill>
                  <a:srgbClr val="FFFF00"/>
                </a:solidFill>
                <a:latin typeface="メイリオ" panose="020B0604030504040204" pitchFamily="50" charset="-128"/>
                <a:ea typeface="メイリオ" panose="020B0604030504040204" pitchFamily="50" charset="-128"/>
              </a:rPr>
              <a:t>初期の強風 ＆ 三陸特有の地形】</a:t>
            </a:r>
            <a:endParaRPr lang="en-US" altLang="ja-JP" sz="2600" b="1" dirty="0">
              <a:solidFill>
                <a:srgbClr val="FFFF00"/>
              </a:solidFill>
              <a:latin typeface="メイリオ" panose="020B0604030504040204" pitchFamily="50" charset="-128"/>
              <a:ea typeface="メイリオ" panose="020B0604030504040204" pitchFamily="50" charset="-128"/>
            </a:endParaRPr>
          </a:p>
          <a:p>
            <a:pPr marL="0" indent="0">
              <a:buNone/>
            </a:pPr>
            <a:r>
              <a:rPr lang="ja-JP" altLang="en-US" sz="2600" dirty="0">
                <a:latin typeface="メイリオ" panose="020B0604030504040204" pitchFamily="50" charset="-128"/>
                <a:ea typeface="メイリオ" panose="020B0604030504040204" pitchFamily="50" charset="-128"/>
              </a:rPr>
              <a:t>　 </a:t>
            </a:r>
            <a:r>
              <a:rPr lang="ja-JP" altLang="ja-JP" sz="2600" dirty="0">
                <a:latin typeface="メイリオ" panose="020B0604030504040204" pitchFamily="50" charset="-128"/>
                <a:ea typeface="メイリオ" panose="020B0604030504040204" pitchFamily="50" charset="-128"/>
              </a:rPr>
              <a:t>リアス式海岸の複雑な谷風・吹き上げ</a:t>
            </a:r>
            <a:r>
              <a:rPr lang="ja-JP" altLang="en-US" sz="2600" dirty="0">
                <a:latin typeface="メイリオ" panose="020B0604030504040204" pitchFamily="50" charset="-128"/>
                <a:ea typeface="メイリオ" panose="020B0604030504040204" pitchFamily="50" charset="-128"/>
              </a:rPr>
              <a:t>。道路も限定</a:t>
            </a:r>
            <a:endParaRPr lang="en-US" altLang="ja-JP" sz="2600" dirty="0">
              <a:latin typeface="メイリオ" panose="020B0604030504040204" pitchFamily="50" charset="-128"/>
              <a:ea typeface="メイリオ" panose="020B0604030504040204" pitchFamily="50" charset="-128"/>
            </a:endParaRPr>
          </a:p>
          <a:p>
            <a:pPr marL="0" indent="0">
              <a:buNone/>
            </a:pPr>
            <a:r>
              <a:rPr lang="ja-JP" altLang="ja-JP" sz="2600" b="1" dirty="0">
                <a:solidFill>
                  <a:srgbClr val="FFFF00"/>
                </a:solidFill>
                <a:latin typeface="メイリオ" panose="020B0604030504040204" pitchFamily="50" charset="-128"/>
                <a:ea typeface="メイリオ" panose="020B0604030504040204" pitchFamily="50" charset="-128"/>
              </a:rPr>
              <a:t>③【飛び火による多方向への</a:t>
            </a:r>
            <a:r>
              <a:rPr lang="ja-JP" altLang="en-US" sz="2600" b="1" dirty="0">
                <a:solidFill>
                  <a:srgbClr val="FFFF00"/>
                </a:solidFill>
                <a:latin typeface="メイリオ" panose="020B0604030504040204" pitchFamily="50" charset="-128"/>
                <a:ea typeface="メイリオ" panose="020B0604030504040204" pitchFamily="50" charset="-128"/>
              </a:rPr>
              <a:t>延焼</a:t>
            </a:r>
            <a:r>
              <a:rPr lang="ja-JP" altLang="ja-JP" sz="2600" b="1" dirty="0">
                <a:solidFill>
                  <a:srgbClr val="FFFF00"/>
                </a:solidFill>
                <a:latin typeface="メイリオ" panose="020B0604030504040204" pitchFamily="50" charset="-128"/>
                <a:ea typeface="メイリオ" panose="020B0604030504040204" pitchFamily="50" charset="-128"/>
              </a:rPr>
              <a:t>拡大】</a:t>
            </a:r>
            <a:r>
              <a:rPr lang="ja-JP" altLang="ja-JP" sz="2600" b="1" dirty="0">
                <a:solidFill>
                  <a:srgbClr val="FF0000"/>
                </a:solidFill>
                <a:latin typeface="メイリオ" panose="020B0604030504040204" pitchFamily="50" charset="-128"/>
                <a:ea typeface="メイリオ" panose="020B0604030504040204" pitchFamily="50" charset="-128"/>
              </a:rPr>
              <a:t> </a:t>
            </a:r>
            <a:endParaRPr lang="en-US" altLang="ja-JP" sz="2600" b="1" dirty="0">
              <a:solidFill>
                <a:srgbClr val="FF0000"/>
              </a:solidFill>
              <a:latin typeface="メイリオ" panose="020B0604030504040204" pitchFamily="50" charset="-128"/>
              <a:ea typeface="メイリオ" panose="020B0604030504040204" pitchFamily="50" charset="-128"/>
            </a:endParaRPr>
          </a:p>
          <a:p>
            <a:pPr marL="0" indent="0">
              <a:buNone/>
            </a:pPr>
            <a:r>
              <a:rPr lang="ja-JP" altLang="en-US" sz="2600" dirty="0">
                <a:latin typeface="メイリオ" panose="020B0604030504040204" pitchFamily="50" charset="-128"/>
                <a:ea typeface="メイリオ" panose="020B0604030504040204" pitchFamily="50" charset="-128"/>
              </a:rPr>
              <a:t>　 </a:t>
            </a:r>
            <a:r>
              <a:rPr lang="ja-JP" altLang="ja-JP" sz="2600" dirty="0">
                <a:latin typeface="メイリオ" panose="020B0604030504040204" pitchFamily="50" charset="-128"/>
                <a:ea typeface="メイリオ" panose="020B0604030504040204" pitchFamily="50" charset="-128"/>
              </a:rPr>
              <a:t>火の粉が風に乗って離れた山へ飛び火</a:t>
            </a:r>
            <a:endParaRPr kumimoji="1" lang="ja-JP" altLang="en-US" sz="2600" dirty="0">
              <a:latin typeface="メイリオ" panose="020B0604030504040204" pitchFamily="50" charset="-128"/>
              <a:ea typeface="メイリオ" panose="020B0604030504040204" pitchFamily="50" charset="-128"/>
            </a:endParaRPr>
          </a:p>
        </p:txBody>
      </p:sp>
      <p:sp>
        <p:nvSpPr>
          <p:cNvPr id="4" name="スライド番号プレースホルダー 3">
            <a:extLst>
              <a:ext uri="{FF2B5EF4-FFF2-40B4-BE49-F238E27FC236}">
                <a16:creationId xmlns:a16="http://schemas.microsoft.com/office/drawing/2014/main" id="{EAD23C36-5721-F709-110A-FF33F2A94E8B}"/>
              </a:ext>
            </a:extLst>
          </p:cNvPr>
          <p:cNvSpPr>
            <a:spLocks noGrp="1"/>
          </p:cNvSpPr>
          <p:nvPr>
            <p:ph type="sldNum" sz="quarter" idx="12"/>
          </p:nvPr>
        </p:nvSpPr>
        <p:spPr/>
        <p:txBody>
          <a:bodyPr/>
          <a:lstStyle/>
          <a:p>
            <a:fld id="{A845B7A2-84B7-4CBB-9D70-4BB161097611}" type="slidenum">
              <a:rPr kumimoji="1" lang="ja-JP" altLang="en-US" sz="1800" b="1" smtClean="0"/>
              <a:t>8</a:t>
            </a:fld>
            <a:endParaRPr kumimoji="1" lang="ja-JP" altLang="en-US" sz="1800" b="1" dirty="0"/>
          </a:p>
        </p:txBody>
      </p:sp>
    </p:spTree>
    <p:extLst>
      <p:ext uri="{BB962C8B-B14F-4D97-AF65-F5344CB8AC3E}">
        <p14:creationId xmlns:p14="http://schemas.microsoft.com/office/powerpoint/2010/main" val="11842576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C1A111F4-9C21-B2B3-016E-DB6CDBD93D5C}"/>
              </a:ext>
            </a:extLst>
          </p:cNvPr>
          <p:cNvPicPr>
            <a:picLocks noChangeAspect="1"/>
          </p:cNvPicPr>
          <p:nvPr/>
        </p:nvPicPr>
        <p:blipFill>
          <a:blip r:embed="rId3"/>
          <a:stretch>
            <a:fillRect/>
          </a:stretch>
        </p:blipFill>
        <p:spPr>
          <a:xfrm>
            <a:off x="1754438" y="432179"/>
            <a:ext cx="8504930" cy="6289296"/>
          </a:xfrm>
          <a:prstGeom prst="rect">
            <a:avLst/>
          </a:prstGeom>
        </p:spPr>
      </p:pic>
      <p:sp>
        <p:nvSpPr>
          <p:cNvPr id="2" name="スライド番号プレースホルダー 1">
            <a:extLst>
              <a:ext uri="{FF2B5EF4-FFF2-40B4-BE49-F238E27FC236}">
                <a16:creationId xmlns:a16="http://schemas.microsoft.com/office/drawing/2014/main" id="{FCE08B73-AF21-5698-2913-2D09E3B535B7}"/>
              </a:ext>
            </a:extLst>
          </p:cNvPr>
          <p:cNvSpPr>
            <a:spLocks noGrp="1"/>
          </p:cNvSpPr>
          <p:nvPr>
            <p:ph type="sldNum" sz="quarter" idx="12"/>
          </p:nvPr>
        </p:nvSpPr>
        <p:spPr/>
        <p:txBody>
          <a:bodyPr/>
          <a:lstStyle/>
          <a:p>
            <a:fld id="{A845B7A2-84B7-4CBB-9D70-4BB161097611}" type="slidenum">
              <a:rPr kumimoji="1" lang="ja-JP" altLang="en-US" sz="1800" b="1" smtClean="0"/>
              <a:t>9</a:t>
            </a:fld>
            <a:endParaRPr kumimoji="1" lang="ja-JP" altLang="en-US" sz="1800" b="1" dirty="0"/>
          </a:p>
        </p:txBody>
      </p:sp>
      <p:sp>
        <p:nvSpPr>
          <p:cNvPr id="3" name="テキスト ボックス 2">
            <a:extLst>
              <a:ext uri="{FF2B5EF4-FFF2-40B4-BE49-F238E27FC236}">
                <a16:creationId xmlns:a16="http://schemas.microsoft.com/office/drawing/2014/main" id="{60E1FC74-E890-5D9B-5D7A-63C2790749F0}"/>
              </a:ext>
            </a:extLst>
          </p:cNvPr>
          <p:cNvSpPr txBox="1"/>
          <p:nvPr/>
        </p:nvSpPr>
        <p:spPr>
          <a:xfrm>
            <a:off x="1306286" y="331592"/>
            <a:ext cx="9304773" cy="553998"/>
          </a:xfrm>
          <a:prstGeom prst="rect">
            <a:avLst/>
          </a:prstGeom>
          <a:solidFill>
            <a:schemeClr val="bg1"/>
          </a:solidFill>
        </p:spPr>
        <p:txBody>
          <a:bodyPr wrap="square" rtlCol="0">
            <a:spAutoFit/>
          </a:bodyPr>
          <a:lstStyle/>
          <a:p>
            <a:r>
              <a:rPr kumimoji="1" lang="ja-JP" altLang="en-US" sz="3000" b="1" dirty="0">
                <a:latin typeface="メイリオ" panose="020B0604030504040204" pitchFamily="50" charset="-128"/>
                <a:ea typeface="メイリオ" panose="020B0604030504040204" pitchFamily="50" charset="-128"/>
              </a:rPr>
              <a:t>⑶　消防機関の対応</a:t>
            </a:r>
          </a:p>
        </p:txBody>
      </p:sp>
    </p:spTree>
    <p:extLst>
      <p:ext uri="{BB962C8B-B14F-4D97-AF65-F5344CB8AC3E}">
        <p14:creationId xmlns:p14="http://schemas.microsoft.com/office/powerpoint/2010/main" val="18943025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C0A88DE-50B7-F801-27B8-280887AA9AA3}"/>
              </a:ext>
            </a:extLst>
          </p:cNvPr>
          <p:cNvSpPr>
            <a:spLocks noGrp="1"/>
          </p:cNvSpPr>
          <p:nvPr>
            <p:ph type="title"/>
          </p:nvPr>
        </p:nvSpPr>
        <p:spPr>
          <a:xfrm>
            <a:off x="1186324" y="726496"/>
            <a:ext cx="6616494" cy="844243"/>
          </a:xfrm>
        </p:spPr>
        <p:txBody>
          <a:bodyPr>
            <a:normAutofit/>
          </a:bodyPr>
          <a:lstStyle/>
          <a:p>
            <a:r>
              <a:rPr lang="ja-JP" altLang="en-US" sz="3000" b="1" dirty="0">
                <a:latin typeface="メイリオ" panose="020B0604030504040204" pitchFamily="50" charset="-128"/>
                <a:ea typeface="メイリオ" panose="020B0604030504040204" pitchFamily="50" charset="-128"/>
              </a:rPr>
              <a:t>⑷　ヘリコプターによる</a:t>
            </a:r>
            <a:r>
              <a:rPr lang="ja-JP" altLang="ja-JP" sz="3000" b="1" dirty="0">
                <a:latin typeface="メイリオ" panose="020B0604030504040204" pitchFamily="50" charset="-128"/>
                <a:ea typeface="メイリオ" panose="020B0604030504040204" pitchFamily="50" charset="-128"/>
              </a:rPr>
              <a:t>消火</a:t>
            </a:r>
            <a:endParaRPr kumimoji="1" lang="ja-JP" altLang="en-US" sz="3000" b="1" dirty="0">
              <a:latin typeface="メイリオ" panose="020B0604030504040204" pitchFamily="50" charset="-128"/>
              <a:ea typeface="メイリオ" panose="020B0604030504040204" pitchFamily="50" charset="-128"/>
            </a:endParaRPr>
          </a:p>
        </p:txBody>
      </p:sp>
      <p:sp>
        <p:nvSpPr>
          <p:cNvPr id="3" name="コンテンツ プレースホルダー 2">
            <a:extLst>
              <a:ext uri="{FF2B5EF4-FFF2-40B4-BE49-F238E27FC236}">
                <a16:creationId xmlns:a16="http://schemas.microsoft.com/office/drawing/2014/main" id="{8258A57C-EE05-90E4-FE25-26E7CB412EC4}"/>
              </a:ext>
            </a:extLst>
          </p:cNvPr>
          <p:cNvSpPr>
            <a:spLocks noGrp="1"/>
          </p:cNvSpPr>
          <p:nvPr>
            <p:ph idx="1"/>
          </p:nvPr>
        </p:nvSpPr>
        <p:spPr>
          <a:xfrm>
            <a:off x="905183" y="1570739"/>
            <a:ext cx="6840794" cy="4245170"/>
          </a:xfrm>
        </p:spPr>
        <p:txBody>
          <a:bodyPr>
            <a:normAutofit lnSpcReduction="10000"/>
          </a:bodyPr>
          <a:lstStyle/>
          <a:p>
            <a:pPr marL="0" indent="0">
              <a:buNone/>
            </a:pPr>
            <a:r>
              <a:rPr lang="ja-JP" altLang="ja-JP" sz="2400" dirty="0">
                <a:latin typeface="メイリオ" panose="020B0604030504040204" pitchFamily="50" charset="-128"/>
                <a:ea typeface="メイリオ" panose="020B0604030504040204" pitchFamily="50" charset="-128"/>
              </a:rPr>
              <a:t>■ </a:t>
            </a:r>
            <a:r>
              <a:rPr lang="ja-JP" altLang="en-US" sz="2400" b="1" dirty="0">
                <a:latin typeface="メイリオ" panose="020B0604030504040204" pitchFamily="50" charset="-128"/>
                <a:ea typeface="メイリオ" panose="020B0604030504040204" pitchFamily="50" charset="-128"/>
              </a:rPr>
              <a:t>消防防災ヘリ：</a:t>
            </a:r>
            <a:endParaRPr lang="en-US" altLang="ja-JP" sz="2400" b="1" dirty="0">
              <a:latin typeface="メイリオ" panose="020B0604030504040204" pitchFamily="50" charset="-128"/>
              <a:ea typeface="メイリオ" panose="020B0604030504040204" pitchFamily="50" charset="-128"/>
            </a:endParaRPr>
          </a:p>
          <a:p>
            <a:pPr marL="0" indent="0">
              <a:buNone/>
            </a:pPr>
            <a:r>
              <a:rPr lang="ja-JP" altLang="en-US" sz="2400" dirty="0">
                <a:latin typeface="メイリオ" panose="020B0604030504040204" pitchFamily="50" charset="-128"/>
                <a:ea typeface="メイリオ" panose="020B0604030504040204" pitchFamily="50" charset="-128"/>
              </a:rPr>
              <a:t>　 散水回数約</a:t>
            </a:r>
            <a:r>
              <a:rPr lang="en-US" altLang="ja-JP" sz="2400" dirty="0">
                <a:latin typeface="メイリオ" panose="020B0604030504040204" pitchFamily="50" charset="-128"/>
                <a:ea typeface="メイリオ" panose="020B0604030504040204" pitchFamily="50" charset="-128"/>
              </a:rPr>
              <a:t>1,000</a:t>
            </a:r>
            <a:r>
              <a:rPr lang="ja-JP" altLang="en-US" sz="2400" dirty="0">
                <a:latin typeface="メイリオ" panose="020B0604030504040204" pitchFamily="50" charset="-128"/>
                <a:ea typeface="メイリオ" panose="020B0604030504040204" pitchFamily="50" charset="-128"/>
              </a:rPr>
              <a:t>回　</a:t>
            </a:r>
            <a:endParaRPr lang="en-US" altLang="ja-JP" sz="2400" dirty="0">
              <a:latin typeface="メイリオ" panose="020B0604030504040204" pitchFamily="50" charset="-128"/>
              <a:ea typeface="メイリオ" panose="020B0604030504040204" pitchFamily="50" charset="-128"/>
            </a:endParaRPr>
          </a:p>
          <a:p>
            <a:pPr marL="0" indent="0">
              <a:buNone/>
            </a:pPr>
            <a:r>
              <a:rPr lang="ja-JP" altLang="en-US" sz="2400" dirty="0">
                <a:latin typeface="メイリオ" panose="020B0604030504040204" pitchFamily="50" charset="-128"/>
                <a:ea typeface="メイリオ" panose="020B0604030504040204" pitchFamily="50" charset="-128"/>
              </a:rPr>
              <a:t>　 散水量約</a:t>
            </a:r>
            <a:r>
              <a:rPr lang="en-US" altLang="ja-JP" sz="2400" dirty="0">
                <a:latin typeface="メイリオ" panose="020B0604030504040204" pitchFamily="50" charset="-128"/>
                <a:ea typeface="メイリオ" panose="020B0604030504040204" pitchFamily="50" charset="-128"/>
              </a:rPr>
              <a:t>500t</a:t>
            </a:r>
            <a:r>
              <a:rPr lang="ja-JP" altLang="en-US" sz="2400" dirty="0">
                <a:latin typeface="メイリオ" panose="020B0604030504040204" pitchFamily="50" charset="-128"/>
                <a:ea typeface="メイリオ" panose="020B0604030504040204" pitchFamily="50" charset="-128"/>
              </a:rPr>
              <a:t>（㎥</a:t>
            </a:r>
            <a:r>
              <a:rPr lang="en-US" altLang="ja-JP" sz="2400" dirty="0">
                <a:latin typeface="メイリオ" panose="020B0604030504040204" pitchFamily="50" charset="-128"/>
                <a:ea typeface="メイリオ" panose="020B0604030504040204" pitchFamily="50" charset="-128"/>
              </a:rPr>
              <a:t>)</a:t>
            </a:r>
          </a:p>
          <a:p>
            <a:pPr marL="0" indent="0">
              <a:buNone/>
            </a:pPr>
            <a:endParaRPr lang="en-US" altLang="ja-JP" sz="2400" dirty="0">
              <a:latin typeface="メイリオ" panose="020B0604030504040204" pitchFamily="50" charset="-128"/>
              <a:ea typeface="メイリオ" panose="020B0604030504040204" pitchFamily="50" charset="-128"/>
            </a:endParaRPr>
          </a:p>
          <a:p>
            <a:pPr marL="0" indent="0">
              <a:buNone/>
            </a:pPr>
            <a:r>
              <a:rPr lang="ja-JP" altLang="ja-JP" sz="2400" dirty="0">
                <a:latin typeface="メイリオ" panose="020B0604030504040204" pitchFamily="50" charset="-128"/>
                <a:ea typeface="メイリオ" panose="020B0604030504040204" pitchFamily="50" charset="-128"/>
              </a:rPr>
              <a:t>■ </a:t>
            </a:r>
            <a:r>
              <a:rPr lang="ja-JP" altLang="en-US" sz="2400" b="1" dirty="0">
                <a:latin typeface="メイリオ" panose="020B0604030504040204" pitchFamily="50" charset="-128"/>
                <a:ea typeface="メイリオ" panose="020B0604030504040204" pitchFamily="50" charset="-128"/>
              </a:rPr>
              <a:t>自衛隊ヘリ：</a:t>
            </a:r>
            <a:endParaRPr lang="en-US" altLang="ja-JP" sz="2400" b="1" dirty="0">
              <a:latin typeface="メイリオ" panose="020B0604030504040204" pitchFamily="50" charset="-128"/>
              <a:ea typeface="メイリオ" panose="020B0604030504040204" pitchFamily="50" charset="-128"/>
            </a:endParaRPr>
          </a:p>
          <a:p>
            <a:pPr marL="0" indent="0">
              <a:buNone/>
            </a:pPr>
            <a:r>
              <a:rPr lang="ja-JP" altLang="en-US" sz="2400" dirty="0">
                <a:latin typeface="メイリオ" panose="020B0604030504040204" pitchFamily="50" charset="-128"/>
                <a:ea typeface="メイリオ" panose="020B0604030504040204" pitchFamily="50" charset="-128"/>
              </a:rPr>
              <a:t>　 散水回数約</a:t>
            </a:r>
            <a:r>
              <a:rPr lang="en-US" altLang="ja-JP" sz="2400" dirty="0">
                <a:latin typeface="メイリオ" panose="020B0604030504040204" pitchFamily="50" charset="-128"/>
                <a:ea typeface="メイリオ" panose="020B0604030504040204" pitchFamily="50" charset="-128"/>
              </a:rPr>
              <a:t>1,300</a:t>
            </a:r>
            <a:r>
              <a:rPr lang="ja-JP" altLang="en-US" sz="2400" dirty="0">
                <a:latin typeface="メイリオ" panose="020B0604030504040204" pitchFamily="50" charset="-128"/>
                <a:ea typeface="メイリオ" panose="020B0604030504040204" pitchFamily="50" charset="-128"/>
              </a:rPr>
              <a:t>回　</a:t>
            </a:r>
            <a:endParaRPr lang="en-US" altLang="ja-JP" sz="2400" dirty="0">
              <a:latin typeface="メイリオ" panose="020B0604030504040204" pitchFamily="50" charset="-128"/>
              <a:ea typeface="メイリオ" panose="020B0604030504040204" pitchFamily="50" charset="-128"/>
            </a:endParaRPr>
          </a:p>
          <a:p>
            <a:pPr marL="0" indent="0">
              <a:buNone/>
            </a:pPr>
            <a:r>
              <a:rPr lang="ja-JP" altLang="en-US" sz="2400" dirty="0">
                <a:latin typeface="メイリオ" panose="020B0604030504040204" pitchFamily="50" charset="-128"/>
                <a:ea typeface="メイリオ" panose="020B0604030504040204" pitchFamily="50" charset="-128"/>
              </a:rPr>
              <a:t>　 散水量約</a:t>
            </a:r>
            <a:r>
              <a:rPr lang="en-US" altLang="ja-JP" sz="2400" dirty="0">
                <a:latin typeface="メイリオ" panose="020B0604030504040204" pitchFamily="50" charset="-128"/>
                <a:ea typeface="メイリオ" panose="020B0604030504040204" pitchFamily="50" charset="-128"/>
              </a:rPr>
              <a:t>6,500t</a:t>
            </a:r>
            <a:r>
              <a:rPr lang="ja-JP" altLang="en-US" sz="2400" dirty="0">
                <a:latin typeface="メイリオ" panose="020B0604030504040204" pitchFamily="50" charset="-128"/>
                <a:ea typeface="メイリオ" panose="020B0604030504040204" pitchFamily="50" charset="-128"/>
              </a:rPr>
              <a:t>（㎥</a:t>
            </a:r>
            <a:r>
              <a:rPr lang="en-US" altLang="ja-JP" sz="2400" dirty="0">
                <a:latin typeface="メイリオ" panose="020B0604030504040204" pitchFamily="50" charset="-128"/>
                <a:ea typeface="メイリオ" panose="020B0604030504040204" pitchFamily="50" charset="-128"/>
              </a:rPr>
              <a:t>)</a:t>
            </a:r>
          </a:p>
          <a:p>
            <a:pPr marL="0" indent="0">
              <a:buNone/>
            </a:pPr>
            <a:endParaRPr lang="en-US" altLang="ja-JP" sz="2400" dirty="0">
              <a:latin typeface="メイリオ" panose="020B0604030504040204" pitchFamily="50" charset="-128"/>
              <a:ea typeface="メイリオ" panose="020B0604030504040204" pitchFamily="50" charset="-128"/>
            </a:endParaRPr>
          </a:p>
          <a:p>
            <a:pPr marL="0" indent="0">
              <a:buNone/>
            </a:pPr>
            <a:r>
              <a:rPr lang="ja-JP" altLang="en-US" sz="2400" b="1" dirty="0">
                <a:latin typeface="メイリオ" panose="020B0604030504040204" pitchFamily="50" charset="-128"/>
                <a:ea typeface="メイリオ" panose="020B0604030504040204" pitchFamily="50" charset="-128"/>
              </a:rPr>
              <a:t>　合計約</a:t>
            </a:r>
            <a:r>
              <a:rPr lang="en-US" altLang="ja-JP" sz="2400" b="1" dirty="0">
                <a:latin typeface="メイリオ" panose="020B0604030504040204" pitchFamily="50" charset="-128"/>
                <a:ea typeface="メイリオ" panose="020B0604030504040204" pitchFamily="50" charset="-128"/>
              </a:rPr>
              <a:t>7,000t</a:t>
            </a:r>
            <a:r>
              <a:rPr lang="ja-JP" altLang="en-US" sz="2400" b="1" dirty="0">
                <a:latin typeface="メイリオ" panose="020B0604030504040204" pitchFamily="50" charset="-128"/>
                <a:ea typeface="メイリオ" panose="020B0604030504040204" pitchFamily="50" charset="-128"/>
              </a:rPr>
              <a:t>（㎥</a:t>
            </a:r>
            <a:r>
              <a:rPr lang="en-US" altLang="ja-JP" sz="2400" b="1" dirty="0">
                <a:latin typeface="メイリオ" panose="020B0604030504040204" pitchFamily="50" charset="-128"/>
                <a:ea typeface="メイリオ" panose="020B0604030504040204" pitchFamily="50" charset="-128"/>
              </a:rPr>
              <a:t>)</a:t>
            </a:r>
          </a:p>
        </p:txBody>
      </p:sp>
      <p:sp>
        <p:nvSpPr>
          <p:cNvPr id="6" name="スライド番号プレースホルダー 5">
            <a:extLst>
              <a:ext uri="{FF2B5EF4-FFF2-40B4-BE49-F238E27FC236}">
                <a16:creationId xmlns:a16="http://schemas.microsoft.com/office/drawing/2014/main" id="{BA73D617-94F2-E702-DEAE-CDB37AEF833C}"/>
              </a:ext>
            </a:extLst>
          </p:cNvPr>
          <p:cNvSpPr>
            <a:spLocks noGrp="1"/>
          </p:cNvSpPr>
          <p:nvPr>
            <p:ph type="sldNum" sz="quarter" idx="12"/>
          </p:nvPr>
        </p:nvSpPr>
        <p:spPr/>
        <p:txBody>
          <a:bodyPr/>
          <a:lstStyle/>
          <a:p>
            <a:fld id="{A845B7A2-84B7-4CBB-9D70-4BB161097611}" type="slidenum">
              <a:rPr kumimoji="1" lang="ja-JP" altLang="en-US" sz="1800" b="1" smtClean="0"/>
              <a:t>10</a:t>
            </a:fld>
            <a:endParaRPr kumimoji="1" lang="ja-JP" altLang="en-US" sz="1800" b="1" dirty="0"/>
          </a:p>
        </p:txBody>
      </p:sp>
      <p:pic>
        <p:nvPicPr>
          <p:cNvPr id="4" name="図 3" descr="上空から散水を行うヘリコプター（AI 生成）">
            <a:extLst>
              <a:ext uri="{FF2B5EF4-FFF2-40B4-BE49-F238E27FC236}">
                <a16:creationId xmlns:a16="http://schemas.microsoft.com/office/drawing/2014/main" id="{8EA6652C-A671-C1F1-D4B2-4D541B5E1BA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73279" y="2648390"/>
            <a:ext cx="4152900" cy="2179320"/>
          </a:xfrm>
          <a:prstGeom prst="rect">
            <a:avLst/>
          </a:prstGeom>
          <a:noFill/>
          <a:ln>
            <a:noFill/>
          </a:ln>
        </p:spPr>
      </p:pic>
      <p:pic>
        <p:nvPicPr>
          <p:cNvPr id="5" name="図 4" descr="大型バケットを吊り下げるCH-47（AI 生成）">
            <a:extLst>
              <a:ext uri="{FF2B5EF4-FFF2-40B4-BE49-F238E27FC236}">
                <a16:creationId xmlns:a16="http://schemas.microsoft.com/office/drawing/2014/main" id="{12432CE9-7E35-17CA-1D7B-089876CDA290}"/>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29873" y="1327355"/>
            <a:ext cx="2656944" cy="3986889"/>
          </a:xfrm>
          <a:prstGeom prst="rect">
            <a:avLst/>
          </a:prstGeom>
          <a:noFill/>
          <a:ln>
            <a:noFill/>
          </a:ln>
        </p:spPr>
      </p:pic>
    </p:spTree>
    <p:extLst>
      <p:ext uri="{BB962C8B-B14F-4D97-AF65-F5344CB8AC3E}">
        <p14:creationId xmlns:p14="http://schemas.microsoft.com/office/powerpoint/2010/main" val="12524230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D22C7-9F8A-4E0B-C4A1-CD43E5C4387A}"/>
            </a:ext>
          </a:extLst>
        </p:cNvPr>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57B0FE8D-95E8-B6E6-E447-7A63B5363BA0}"/>
              </a:ext>
            </a:extLst>
          </p:cNvPr>
          <p:cNvSpPr>
            <a:spLocks noGrp="1"/>
          </p:cNvSpPr>
          <p:nvPr>
            <p:ph idx="1"/>
          </p:nvPr>
        </p:nvSpPr>
        <p:spPr>
          <a:xfrm>
            <a:off x="757385" y="1072815"/>
            <a:ext cx="10891684" cy="1760326"/>
          </a:xfrm>
        </p:spPr>
        <p:txBody>
          <a:bodyPr>
            <a:normAutofit/>
          </a:bodyPr>
          <a:lstStyle/>
          <a:p>
            <a:pPr marL="0" indent="0">
              <a:buNone/>
            </a:pPr>
            <a:r>
              <a:rPr lang="ja-JP" altLang="ja-JP" sz="2800" b="1" dirty="0">
                <a:latin typeface="メイリオ" panose="020B0604030504040204" pitchFamily="50" charset="-128"/>
                <a:ea typeface="メイリオ" panose="020B0604030504040204" pitchFamily="50" charset="-128"/>
              </a:rPr>
              <a:t>【水量の比較】</a:t>
            </a:r>
            <a:endParaRPr lang="en-US" altLang="ja-JP" sz="2800" b="1" dirty="0">
              <a:latin typeface="メイリオ" panose="020B0604030504040204" pitchFamily="50" charset="-128"/>
              <a:ea typeface="メイリオ" panose="020B0604030504040204" pitchFamily="50" charset="-128"/>
            </a:endParaRPr>
          </a:p>
          <a:p>
            <a:pPr marL="0" indent="0">
              <a:buNone/>
            </a:pPr>
            <a:r>
              <a:rPr lang="ja-JP" altLang="ja-JP" sz="2800" b="1" dirty="0">
                <a:latin typeface="メイリオ" panose="020B0604030504040204" pitchFamily="50" charset="-128"/>
                <a:ea typeface="メイリオ" panose="020B0604030504040204" pitchFamily="50" charset="-128"/>
              </a:rPr>
              <a:t>■ </a:t>
            </a:r>
            <a:r>
              <a:rPr lang="ja-JP" altLang="en-US" sz="2800" b="1" dirty="0">
                <a:latin typeface="メイリオ" panose="020B0604030504040204" pitchFamily="50" charset="-128"/>
                <a:ea typeface="メイリオ" panose="020B0604030504040204" pitchFamily="50" charset="-128"/>
              </a:rPr>
              <a:t>ヘリコプターによる</a:t>
            </a:r>
            <a:r>
              <a:rPr lang="ja-JP" altLang="ja-JP" sz="2800" b="1" dirty="0">
                <a:latin typeface="メイリオ" panose="020B0604030504040204" pitchFamily="50" charset="-128"/>
                <a:ea typeface="メイリオ" panose="020B0604030504040204" pitchFamily="50" charset="-128"/>
              </a:rPr>
              <a:t>総</a:t>
            </a:r>
            <a:r>
              <a:rPr lang="ja-JP" altLang="en-US" sz="2800" b="1" dirty="0">
                <a:latin typeface="メイリオ" panose="020B0604030504040204" pitchFamily="50" charset="-128"/>
                <a:ea typeface="メイリオ" panose="020B0604030504040204" pitchFamily="50" charset="-128"/>
              </a:rPr>
              <a:t>散水</a:t>
            </a:r>
            <a:r>
              <a:rPr lang="ja-JP" altLang="ja-JP" sz="2800" b="1" dirty="0">
                <a:latin typeface="メイリオ" panose="020B0604030504040204" pitchFamily="50" charset="-128"/>
                <a:ea typeface="メイリオ" panose="020B0604030504040204" pitchFamily="50" charset="-128"/>
              </a:rPr>
              <a:t>量</a:t>
            </a:r>
            <a:r>
              <a:rPr lang="ja-JP" altLang="en-US" sz="2800" b="1" dirty="0">
                <a:latin typeface="メイリオ" panose="020B0604030504040204" pitchFamily="50" charset="-128"/>
                <a:ea typeface="メイリオ" panose="020B0604030504040204" pitchFamily="50" charset="-128"/>
              </a:rPr>
              <a:t>：</a:t>
            </a:r>
            <a:r>
              <a:rPr lang="ja-JP" altLang="ja-JP" sz="2800" b="1" dirty="0">
                <a:solidFill>
                  <a:srgbClr val="FFFF00"/>
                </a:solidFill>
                <a:latin typeface="メイリオ" panose="020B0604030504040204" pitchFamily="50" charset="-128"/>
                <a:ea typeface="メイリオ" panose="020B0604030504040204" pitchFamily="50" charset="-128"/>
              </a:rPr>
              <a:t>約 </a:t>
            </a:r>
            <a:r>
              <a:rPr lang="en-US" altLang="ja-JP" sz="2800" b="1" dirty="0">
                <a:solidFill>
                  <a:srgbClr val="FFFF00"/>
                </a:solidFill>
                <a:latin typeface="メイリオ" panose="020B0604030504040204" pitchFamily="50" charset="-128"/>
                <a:ea typeface="メイリオ" panose="020B0604030504040204" pitchFamily="50" charset="-128"/>
              </a:rPr>
              <a:t>7</a:t>
            </a:r>
            <a:r>
              <a:rPr lang="ja-JP" altLang="ja-JP" sz="2800" b="1" dirty="0">
                <a:solidFill>
                  <a:srgbClr val="FFFF00"/>
                </a:solidFill>
                <a:latin typeface="メイリオ" panose="020B0604030504040204" pitchFamily="50" charset="-128"/>
                <a:ea typeface="メイリオ" panose="020B0604030504040204" pitchFamily="50" charset="-128"/>
              </a:rPr>
              <a:t>,000</a:t>
            </a:r>
            <a:r>
              <a:rPr lang="en-US" altLang="ja-JP" sz="2800" b="1" dirty="0">
                <a:solidFill>
                  <a:srgbClr val="FFFF00"/>
                </a:solidFill>
                <a:latin typeface="メイリオ" panose="020B0604030504040204" pitchFamily="50" charset="-128"/>
                <a:ea typeface="メイリオ" panose="020B0604030504040204" pitchFamily="50" charset="-128"/>
              </a:rPr>
              <a:t>t (=7,000</a:t>
            </a:r>
            <a:r>
              <a:rPr lang="ja-JP" altLang="en-US" sz="2800" dirty="0">
                <a:solidFill>
                  <a:srgbClr val="FFFF00"/>
                </a:solidFill>
                <a:latin typeface="メイリオ" panose="020B0604030504040204" pitchFamily="50" charset="-128"/>
                <a:ea typeface="メイリオ" panose="020B0604030504040204" pitchFamily="50" charset="-128"/>
              </a:rPr>
              <a:t>㎥</a:t>
            </a:r>
            <a:r>
              <a:rPr lang="en-US" altLang="ja-JP" sz="2800" dirty="0">
                <a:solidFill>
                  <a:srgbClr val="FFFF00"/>
                </a:solidFill>
                <a:latin typeface="メイリオ" panose="020B0604030504040204" pitchFamily="50" charset="-128"/>
                <a:ea typeface="メイリオ" panose="020B0604030504040204" pitchFamily="50" charset="-128"/>
              </a:rPr>
              <a:t>)</a:t>
            </a:r>
          </a:p>
        </p:txBody>
      </p:sp>
      <p:sp>
        <p:nvSpPr>
          <p:cNvPr id="5" name="スライド番号プレースホルダー 4">
            <a:extLst>
              <a:ext uri="{FF2B5EF4-FFF2-40B4-BE49-F238E27FC236}">
                <a16:creationId xmlns:a16="http://schemas.microsoft.com/office/drawing/2014/main" id="{9D20C352-D83F-37F1-6DDA-DD25A0D44CA2}"/>
              </a:ext>
            </a:extLst>
          </p:cNvPr>
          <p:cNvSpPr>
            <a:spLocks noGrp="1"/>
          </p:cNvSpPr>
          <p:nvPr>
            <p:ph type="sldNum" sz="quarter" idx="12"/>
          </p:nvPr>
        </p:nvSpPr>
        <p:spPr/>
        <p:txBody>
          <a:bodyPr/>
          <a:lstStyle/>
          <a:p>
            <a:fld id="{A845B7A2-84B7-4CBB-9D70-4BB161097611}" type="slidenum">
              <a:rPr kumimoji="1" lang="ja-JP" altLang="en-US" sz="1800" b="1" smtClean="0"/>
              <a:t>11</a:t>
            </a:fld>
            <a:endParaRPr kumimoji="1" lang="ja-JP" altLang="en-US" sz="1800" b="1" dirty="0"/>
          </a:p>
        </p:txBody>
      </p:sp>
      <p:sp>
        <p:nvSpPr>
          <p:cNvPr id="4" name="コンテンツ プレースホルダー 2">
            <a:extLst>
              <a:ext uri="{FF2B5EF4-FFF2-40B4-BE49-F238E27FC236}">
                <a16:creationId xmlns:a16="http://schemas.microsoft.com/office/drawing/2014/main" id="{43705D4C-457D-74AD-6774-9C99903D7FBC}"/>
              </a:ext>
            </a:extLst>
          </p:cNvPr>
          <p:cNvSpPr txBox="1">
            <a:spLocks/>
          </p:cNvSpPr>
          <p:nvPr/>
        </p:nvSpPr>
        <p:spPr>
          <a:xfrm>
            <a:off x="757385" y="2833141"/>
            <a:ext cx="10677230" cy="353767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ja-JP" altLang="ja-JP" b="1" dirty="0">
                <a:latin typeface="メイリオ" panose="020B0604030504040204" pitchFamily="50" charset="-128"/>
                <a:ea typeface="メイリオ" panose="020B0604030504040204" pitchFamily="50" charset="-128"/>
              </a:rPr>
              <a:t>■競技用の</a:t>
            </a:r>
            <a:r>
              <a:rPr lang="en-US" altLang="ja-JP" b="1" dirty="0">
                <a:latin typeface="メイリオ" panose="020B0604030504040204" pitchFamily="50" charset="-128"/>
                <a:ea typeface="メイリオ" panose="020B0604030504040204" pitchFamily="50" charset="-128"/>
              </a:rPr>
              <a:t>50m</a:t>
            </a:r>
            <a:r>
              <a:rPr lang="ja-JP" altLang="ja-JP" b="1" dirty="0">
                <a:latin typeface="メイリオ" panose="020B0604030504040204" pitchFamily="50" charset="-128"/>
                <a:ea typeface="メイリオ" panose="020B0604030504040204" pitchFamily="50" charset="-128"/>
              </a:rPr>
              <a:t>プール何杯分？</a:t>
            </a:r>
            <a:endParaRPr lang="ja-JP" altLang="ja-JP" dirty="0">
              <a:latin typeface="メイリオ" panose="020B0604030504040204" pitchFamily="50" charset="-128"/>
              <a:ea typeface="メイリオ" panose="020B0604030504040204" pitchFamily="50" charset="-128"/>
            </a:endParaRPr>
          </a:p>
          <a:p>
            <a:pPr marL="0" indent="0">
              <a:buNone/>
            </a:pPr>
            <a:r>
              <a:rPr lang="ja-JP" altLang="en-US" b="1" dirty="0">
                <a:latin typeface="メイリオ" panose="020B0604030504040204" pitchFamily="50" charset="-128"/>
                <a:ea typeface="メイリオ" panose="020B0604030504040204" pitchFamily="50" charset="-128"/>
              </a:rPr>
              <a:t>　</a:t>
            </a:r>
            <a:r>
              <a:rPr lang="en-US" altLang="ja-JP" b="1" dirty="0">
                <a:latin typeface="メイリオ" panose="020B0604030504040204" pitchFamily="50" charset="-128"/>
                <a:ea typeface="メイリオ" panose="020B0604030504040204" pitchFamily="50" charset="-128"/>
              </a:rPr>
              <a:t>50m</a:t>
            </a:r>
            <a:r>
              <a:rPr lang="ja-JP" altLang="ja-JP" b="1" dirty="0">
                <a:latin typeface="メイリオ" panose="020B0604030504040204" pitchFamily="50" charset="-128"/>
                <a:ea typeface="メイリオ" panose="020B0604030504040204" pitchFamily="50" charset="-128"/>
              </a:rPr>
              <a:t>プール</a:t>
            </a:r>
            <a:r>
              <a:rPr lang="ja-JP" altLang="ja-JP" dirty="0">
                <a:latin typeface="メイリオ" panose="020B0604030504040204" pitchFamily="50" charset="-128"/>
                <a:ea typeface="メイリオ" panose="020B0604030504040204" pitchFamily="50" charset="-128"/>
              </a:rPr>
              <a:t>は長さ</a:t>
            </a:r>
            <a:r>
              <a:rPr lang="en-US" altLang="ja-JP" dirty="0">
                <a:latin typeface="メイリオ" panose="020B0604030504040204" pitchFamily="50" charset="-128"/>
                <a:ea typeface="メイリオ" panose="020B0604030504040204" pitchFamily="50" charset="-128"/>
              </a:rPr>
              <a:t>50m</a:t>
            </a:r>
            <a:r>
              <a:rPr lang="ja-JP" altLang="ja-JP" dirty="0">
                <a:latin typeface="メイリオ" panose="020B0604030504040204" pitchFamily="50" charset="-128"/>
                <a:ea typeface="メイリオ" panose="020B0604030504040204" pitchFamily="50" charset="-128"/>
              </a:rPr>
              <a:t>、</a:t>
            </a:r>
            <a:r>
              <a:rPr lang="en-US" altLang="ja-JP" dirty="0">
                <a:latin typeface="メイリオ" panose="020B0604030504040204" pitchFamily="50" charset="-128"/>
                <a:ea typeface="メイリオ" panose="020B0604030504040204" pitchFamily="50" charset="-128"/>
              </a:rPr>
              <a:t>8</a:t>
            </a:r>
            <a:r>
              <a:rPr lang="ja-JP" altLang="ja-JP" dirty="0">
                <a:latin typeface="メイリオ" panose="020B0604030504040204" pitchFamily="50" charset="-128"/>
                <a:ea typeface="メイリオ" panose="020B0604030504040204" pitchFamily="50" charset="-128"/>
              </a:rPr>
              <a:t>コースで</a:t>
            </a:r>
            <a:r>
              <a:rPr lang="ja-JP" altLang="en-US" dirty="0">
                <a:latin typeface="メイリオ" panose="020B0604030504040204" pitchFamily="50" charset="-128"/>
                <a:ea typeface="メイリオ" panose="020B0604030504040204" pitchFamily="50" charset="-128"/>
              </a:rPr>
              <a:t>幅</a:t>
            </a:r>
            <a:r>
              <a:rPr lang="en-US" altLang="ja-JP" dirty="0">
                <a:latin typeface="メイリオ" panose="020B0604030504040204" pitchFamily="50" charset="-128"/>
                <a:ea typeface="メイリオ" panose="020B0604030504040204" pitchFamily="50" charset="-128"/>
              </a:rPr>
              <a:t>25</a:t>
            </a:r>
            <a:r>
              <a:rPr lang="ja-JP" altLang="ja-JP" dirty="0">
                <a:latin typeface="メイリオ" panose="020B0604030504040204" pitchFamily="50" charset="-128"/>
                <a:ea typeface="メイリオ" panose="020B0604030504040204" pitchFamily="50" charset="-128"/>
              </a:rPr>
              <a:t>ｍ</a:t>
            </a:r>
            <a:r>
              <a:rPr lang="ja-JP" altLang="en-US" dirty="0">
                <a:latin typeface="メイリオ" panose="020B0604030504040204" pitchFamily="50" charset="-128"/>
                <a:ea typeface="メイリオ" panose="020B0604030504040204" pitchFamily="50" charset="-128"/>
              </a:rPr>
              <a:t>、</a:t>
            </a:r>
            <a:r>
              <a:rPr lang="ja-JP" altLang="ja-JP" dirty="0">
                <a:latin typeface="メイリオ" panose="020B0604030504040204" pitchFamily="50" charset="-128"/>
                <a:ea typeface="メイリオ" panose="020B0604030504040204" pitchFamily="50" charset="-128"/>
              </a:rPr>
              <a:t>深さ</a:t>
            </a:r>
            <a:r>
              <a:rPr lang="en-US" altLang="ja-JP" dirty="0">
                <a:latin typeface="メイリオ" panose="020B0604030504040204" pitchFamily="50" charset="-128"/>
                <a:ea typeface="メイリオ" panose="020B0604030504040204" pitchFamily="50" charset="-128"/>
              </a:rPr>
              <a:t>1.5</a:t>
            </a:r>
            <a:r>
              <a:rPr lang="ja-JP" altLang="ja-JP" dirty="0">
                <a:latin typeface="メイリオ" panose="020B0604030504040204" pitchFamily="50" charset="-128"/>
                <a:ea typeface="メイリオ" panose="020B0604030504040204" pitchFamily="50" charset="-128"/>
              </a:rPr>
              <a:t>ｍとして、</a:t>
            </a:r>
            <a:endParaRPr lang="en-US" altLang="ja-JP" dirty="0">
              <a:latin typeface="メイリオ" panose="020B0604030504040204" pitchFamily="50" charset="-128"/>
              <a:ea typeface="メイリオ" panose="020B0604030504040204" pitchFamily="50" charset="-128"/>
            </a:endParaRPr>
          </a:p>
          <a:p>
            <a:pPr marL="0" indent="0">
              <a:buNone/>
            </a:pPr>
            <a:r>
              <a:rPr lang="ja-JP" altLang="en-US" dirty="0">
                <a:latin typeface="メイリオ" panose="020B0604030504040204" pitchFamily="50" charset="-128"/>
                <a:ea typeface="メイリオ" panose="020B0604030504040204" pitchFamily="50" charset="-128"/>
              </a:rPr>
              <a:t>　</a:t>
            </a:r>
            <a:endParaRPr lang="en-US" altLang="ja-JP" dirty="0">
              <a:latin typeface="メイリオ" panose="020B0604030504040204" pitchFamily="50" charset="-128"/>
              <a:ea typeface="メイリオ" panose="020B0604030504040204" pitchFamily="50" charset="-128"/>
            </a:endParaRPr>
          </a:p>
          <a:p>
            <a:pPr marL="0" indent="0">
              <a:buNone/>
            </a:pPr>
            <a:r>
              <a:rPr lang="ja-JP" altLang="en-US" dirty="0">
                <a:latin typeface="メイリオ" panose="020B0604030504040204" pitchFamily="50" charset="-128"/>
                <a:ea typeface="メイリオ" panose="020B0604030504040204" pitchFamily="50" charset="-128"/>
              </a:rPr>
              <a:t>　</a:t>
            </a:r>
            <a:r>
              <a:rPr lang="en-US" altLang="ja-JP" dirty="0">
                <a:latin typeface="メイリオ" panose="020B0604030504040204" pitchFamily="50" charset="-128"/>
                <a:ea typeface="メイリオ" panose="020B0604030504040204" pitchFamily="50" charset="-128"/>
              </a:rPr>
              <a:t>50m</a:t>
            </a:r>
            <a:r>
              <a:rPr lang="ja-JP" altLang="ja-JP" dirty="0">
                <a:latin typeface="メイリオ" panose="020B0604030504040204" pitchFamily="50" charset="-128"/>
                <a:ea typeface="メイリオ" panose="020B0604030504040204" pitchFamily="50" charset="-128"/>
              </a:rPr>
              <a:t>×</a:t>
            </a:r>
            <a:r>
              <a:rPr lang="en-US" altLang="ja-JP" dirty="0">
                <a:latin typeface="メイリオ" panose="020B0604030504040204" pitchFamily="50" charset="-128"/>
                <a:ea typeface="メイリオ" panose="020B0604030504040204" pitchFamily="50" charset="-128"/>
              </a:rPr>
              <a:t>25</a:t>
            </a:r>
            <a:r>
              <a:rPr lang="ja-JP" altLang="ja-JP" dirty="0">
                <a:latin typeface="メイリオ" panose="020B0604030504040204" pitchFamily="50" charset="-128"/>
                <a:ea typeface="メイリオ" panose="020B0604030504040204" pitchFamily="50" charset="-128"/>
              </a:rPr>
              <a:t>ｍ×</a:t>
            </a:r>
            <a:r>
              <a:rPr lang="en-US" altLang="ja-JP" dirty="0">
                <a:latin typeface="メイリオ" panose="020B0604030504040204" pitchFamily="50" charset="-128"/>
                <a:ea typeface="メイリオ" panose="020B0604030504040204" pitchFamily="50" charset="-128"/>
              </a:rPr>
              <a:t>1.5</a:t>
            </a:r>
            <a:r>
              <a:rPr lang="ja-JP" altLang="ja-JP" dirty="0">
                <a:latin typeface="メイリオ" panose="020B0604030504040204" pitchFamily="50" charset="-128"/>
                <a:ea typeface="メイリオ" panose="020B0604030504040204" pitchFamily="50" charset="-128"/>
              </a:rPr>
              <a:t>ｍ＝</a:t>
            </a:r>
            <a:r>
              <a:rPr lang="en-US" altLang="ja-JP" dirty="0">
                <a:latin typeface="メイリオ" panose="020B0604030504040204" pitchFamily="50" charset="-128"/>
                <a:ea typeface="メイリオ" panose="020B0604030504040204" pitchFamily="50" charset="-128"/>
              </a:rPr>
              <a:t>1,875</a:t>
            </a:r>
            <a:r>
              <a:rPr lang="ja-JP" altLang="ja-JP" dirty="0">
                <a:latin typeface="メイリオ" panose="020B0604030504040204" pitchFamily="50" charset="-128"/>
                <a:ea typeface="メイリオ" panose="020B0604030504040204" pitchFamily="50" charset="-128"/>
              </a:rPr>
              <a:t>㎥≒</a:t>
            </a:r>
            <a:r>
              <a:rPr lang="en-US" altLang="ja-JP" b="1" dirty="0">
                <a:solidFill>
                  <a:srgbClr val="FFFF00"/>
                </a:solidFill>
                <a:latin typeface="メイリオ" panose="020B0604030504040204" pitchFamily="50" charset="-128"/>
                <a:ea typeface="メイリオ" panose="020B0604030504040204" pitchFamily="50" charset="-128"/>
              </a:rPr>
              <a:t>1,900</a:t>
            </a:r>
            <a:r>
              <a:rPr lang="ja-JP" altLang="ja-JP" b="1" dirty="0">
                <a:solidFill>
                  <a:srgbClr val="FFFF00"/>
                </a:solidFill>
                <a:latin typeface="メイリオ" panose="020B0604030504040204" pitchFamily="50" charset="-128"/>
                <a:ea typeface="メイリオ" panose="020B0604030504040204" pitchFamily="50" charset="-128"/>
              </a:rPr>
              <a:t>㎥</a:t>
            </a:r>
            <a:endParaRPr lang="en-US" altLang="ja-JP" b="1" dirty="0">
              <a:solidFill>
                <a:srgbClr val="FFFF00"/>
              </a:solidFill>
              <a:latin typeface="メイリオ" panose="020B0604030504040204" pitchFamily="50" charset="-128"/>
              <a:ea typeface="メイリオ" panose="020B0604030504040204" pitchFamily="50" charset="-128"/>
            </a:endParaRPr>
          </a:p>
          <a:p>
            <a:pPr marL="0" indent="0">
              <a:buNone/>
            </a:pPr>
            <a:endParaRPr lang="ja-JP" altLang="ja-JP" dirty="0">
              <a:latin typeface="メイリオ" panose="020B0604030504040204" pitchFamily="50" charset="-128"/>
              <a:ea typeface="メイリオ" panose="020B0604030504040204" pitchFamily="50" charset="-128"/>
            </a:endParaRPr>
          </a:p>
          <a:p>
            <a:pPr marL="0" indent="0">
              <a:buNone/>
            </a:pPr>
            <a:r>
              <a:rPr lang="ja-JP" altLang="en-US" b="1" dirty="0">
                <a:solidFill>
                  <a:srgbClr val="FF0000"/>
                </a:solidFill>
                <a:latin typeface="メイリオ" panose="020B0604030504040204" pitchFamily="50" charset="-128"/>
                <a:ea typeface="メイリオ" panose="020B0604030504040204" pitchFamily="50" charset="-128"/>
              </a:rPr>
              <a:t>  </a:t>
            </a:r>
            <a:r>
              <a:rPr lang="en-US" altLang="ja-JP" b="1" dirty="0">
                <a:solidFill>
                  <a:srgbClr val="FF0000"/>
                </a:solidFill>
                <a:latin typeface="メイリオ" panose="020B0604030504040204" pitchFamily="50" charset="-128"/>
                <a:ea typeface="メイリオ" panose="020B0604030504040204" pitchFamily="50" charset="-128"/>
              </a:rPr>
              <a:t> </a:t>
            </a:r>
            <a:r>
              <a:rPr lang="en-US" altLang="ja-JP" b="1" dirty="0">
                <a:latin typeface="メイリオ" panose="020B0604030504040204" pitchFamily="50" charset="-128"/>
                <a:ea typeface="メイリオ" panose="020B0604030504040204" pitchFamily="50" charset="-128"/>
              </a:rPr>
              <a:t>7,000</a:t>
            </a:r>
            <a:r>
              <a:rPr lang="ja-JP" altLang="ja-JP" b="1" dirty="0">
                <a:latin typeface="メイリオ" panose="020B0604030504040204" pitchFamily="50" charset="-128"/>
                <a:ea typeface="メイリオ" panose="020B0604030504040204" pitchFamily="50" charset="-128"/>
              </a:rPr>
              <a:t>㎥</a:t>
            </a:r>
            <a:r>
              <a:rPr lang="ja-JP" altLang="en-US" dirty="0">
                <a:latin typeface="メイリオ" panose="020B0604030504040204" pitchFamily="50" charset="-128"/>
                <a:ea typeface="メイリオ" panose="020B0604030504040204" pitchFamily="50" charset="-128"/>
              </a:rPr>
              <a:t> は </a:t>
            </a:r>
            <a:r>
              <a:rPr lang="en-US" altLang="ja-JP" b="1" u="sng" dirty="0">
                <a:latin typeface="メイリオ" panose="020B0604030504040204" pitchFamily="50" charset="-128"/>
                <a:ea typeface="メイリオ" panose="020B0604030504040204" pitchFamily="50" charset="-128"/>
              </a:rPr>
              <a:t>50m</a:t>
            </a:r>
            <a:r>
              <a:rPr lang="ja-JP" altLang="en-US" b="1" u="sng" dirty="0">
                <a:latin typeface="メイリオ" panose="020B0604030504040204" pitchFamily="50" charset="-128"/>
                <a:ea typeface="メイリオ" panose="020B0604030504040204" pitchFamily="50" charset="-128"/>
              </a:rPr>
              <a:t>プールの </a:t>
            </a:r>
            <a:r>
              <a:rPr lang="en-US" altLang="ja-JP" b="1" u="sng" dirty="0">
                <a:solidFill>
                  <a:srgbClr val="FFFF00"/>
                </a:solidFill>
                <a:latin typeface="メイリオ" panose="020B0604030504040204" pitchFamily="50" charset="-128"/>
                <a:ea typeface="メイリオ" panose="020B0604030504040204" pitchFamily="50" charset="-128"/>
              </a:rPr>
              <a:t>3.7</a:t>
            </a:r>
            <a:r>
              <a:rPr lang="ja-JP" altLang="en-US" b="1" u="sng" dirty="0">
                <a:solidFill>
                  <a:srgbClr val="FFFF00"/>
                </a:solidFill>
                <a:latin typeface="メイリオ" panose="020B0604030504040204" pitchFamily="50" charset="-128"/>
                <a:ea typeface="メイリオ" panose="020B0604030504040204" pitchFamily="50" charset="-128"/>
              </a:rPr>
              <a:t>杯分</a:t>
            </a:r>
            <a:endParaRPr lang="en-US" altLang="ja-JP" b="1" u="sng" dirty="0">
              <a:solidFill>
                <a:srgbClr val="FFFF00"/>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1949158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A1BACE-1CE5-AAD4-7B2C-C13535594BAD}"/>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537889D6-6D2B-24B7-FF24-77F046EFF2CD}"/>
              </a:ext>
            </a:extLst>
          </p:cNvPr>
          <p:cNvSpPr>
            <a:spLocks noGrp="1"/>
          </p:cNvSpPr>
          <p:nvPr>
            <p:ph type="title"/>
          </p:nvPr>
        </p:nvSpPr>
        <p:spPr>
          <a:xfrm>
            <a:off x="838200" y="365125"/>
            <a:ext cx="10515600" cy="1611159"/>
          </a:xfrm>
        </p:spPr>
        <p:txBody>
          <a:bodyPr>
            <a:normAutofit/>
          </a:bodyPr>
          <a:lstStyle/>
          <a:p>
            <a:r>
              <a:rPr lang="ja-JP" altLang="en-US" sz="3000" b="1" dirty="0">
                <a:latin typeface="メイリオ" panose="020B0604030504040204" pitchFamily="50" charset="-128"/>
                <a:ea typeface="メイリオ" panose="020B0604030504040204" pitchFamily="50" charset="-128"/>
              </a:rPr>
              <a:t>⑸　</a:t>
            </a:r>
            <a:r>
              <a:rPr lang="ja-JP" altLang="ja-JP" sz="3000" b="1" dirty="0">
                <a:latin typeface="メイリオ" panose="020B0604030504040204" pitchFamily="50" charset="-128"/>
                <a:ea typeface="メイリオ" panose="020B0604030504040204" pitchFamily="50" charset="-128"/>
              </a:rPr>
              <a:t>「空中消火」vs「恵みの雨」</a:t>
            </a:r>
            <a:br>
              <a:rPr lang="en-US" altLang="ja-JP" sz="3000" b="1" dirty="0">
                <a:latin typeface="メイリオ" panose="020B0604030504040204" pitchFamily="50" charset="-128"/>
                <a:ea typeface="メイリオ" panose="020B0604030504040204" pitchFamily="50" charset="-128"/>
              </a:rPr>
            </a:br>
            <a:r>
              <a:rPr lang="ja-JP" altLang="en-US" sz="3000" b="1" dirty="0">
                <a:latin typeface="メイリオ" panose="020B0604030504040204" pitchFamily="50" charset="-128"/>
                <a:ea typeface="メイリオ" panose="020B0604030504040204" pitchFamily="50" charset="-128"/>
              </a:rPr>
              <a:t>　</a:t>
            </a:r>
            <a:r>
              <a:rPr lang="ja-JP" altLang="ja-JP" sz="3000" b="1" dirty="0">
                <a:latin typeface="メイリオ" panose="020B0604030504040204" pitchFamily="50" charset="-128"/>
                <a:ea typeface="メイリオ" panose="020B0604030504040204" pitchFamily="50" charset="-128"/>
              </a:rPr>
              <a:t>決死のヘリ消火 と 大自然の「雨」の圧倒的な差</a:t>
            </a:r>
            <a:endParaRPr kumimoji="1" lang="ja-JP" altLang="en-US" sz="3000" b="1" dirty="0">
              <a:latin typeface="メイリオ" panose="020B0604030504040204" pitchFamily="50" charset="-128"/>
              <a:ea typeface="メイリオ" panose="020B0604030504040204" pitchFamily="50" charset="-128"/>
            </a:endParaRPr>
          </a:p>
        </p:txBody>
      </p:sp>
      <p:sp>
        <p:nvSpPr>
          <p:cNvPr id="3" name="コンテンツ プレースホルダー 2">
            <a:extLst>
              <a:ext uri="{FF2B5EF4-FFF2-40B4-BE49-F238E27FC236}">
                <a16:creationId xmlns:a16="http://schemas.microsoft.com/office/drawing/2014/main" id="{37895D64-1FD7-6543-89D4-0961E8EC61C3}"/>
              </a:ext>
            </a:extLst>
          </p:cNvPr>
          <p:cNvSpPr>
            <a:spLocks noGrp="1"/>
          </p:cNvSpPr>
          <p:nvPr>
            <p:ph idx="1"/>
          </p:nvPr>
        </p:nvSpPr>
        <p:spPr>
          <a:xfrm>
            <a:off x="650158" y="1789470"/>
            <a:ext cx="10891684" cy="4487555"/>
          </a:xfrm>
        </p:spPr>
        <p:txBody>
          <a:bodyPr>
            <a:normAutofit/>
          </a:bodyPr>
          <a:lstStyle/>
          <a:p>
            <a:pPr marL="0" indent="0">
              <a:buNone/>
            </a:pPr>
            <a:r>
              <a:rPr lang="ja-JP" altLang="ja-JP" sz="2800" b="1" dirty="0"/>
              <a:t>【水量の比較</a:t>
            </a:r>
            <a:r>
              <a:rPr lang="ja-JP" altLang="en-US" sz="2800" b="1" dirty="0"/>
              <a:t>　その１</a:t>
            </a:r>
            <a:r>
              <a:rPr lang="ja-JP" altLang="ja-JP" sz="2800" b="1" dirty="0"/>
              <a:t>】</a:t>
            </a:r>
            <a:endParaRPr lang="en-US" altLang="ja-JP" sz="2800" b="1" dirty="0"/>
          </a:p>
          <a:p>
            <a:pPr marL="0" indent="0">
              <a:buNone/>
            </a:pPr>
            <a:r>
              <a:rPr lang="ja-JP" altLang="ja-JP" sz="2800" dirty="0"/>
              <a:t>■ </a:t>
            </a:r>
            <a:r>
              <a:rPr lang="ja-JP" altLang="ja-JP" sz="2800" b="1" dirty="0"/>
              <a:t>わずか1mm/hの雨が5時間降ると</a:t>
            </a:r>
            <a:r>
              <a:rPr lang="en-US" altLang="ja-JP" sz="2800" b="1" dirty="0"/>
              <a:t>…</a:t>
            </a:r>
            <a:r>
              <a:rPr lang="ja-JP" altLang="en-US" sz="2800" b="1" dirty="0"/>
              <a:t>　</a:t>
            </a:r>
            <a:endParaRPr lang="en-US" altLang="ja-JP" sz="2800" b="1" dirty="0"/>
          </a:p>
          <a:p>
            <a:pPr marL="0" indent="0">
              <a:buNone/>
            </a:pPr>
            <a:r>
              <a:rPr lang="ja-JP" altLang="en-US" sz="2800" dirty="0"/>
              <a:t>　</a:t>
            </a:r>
            <a:r>
              <a:rPr lang="en-US" altLang="ja-JP" sz="2800" dirty="0"/>
              <a:t>1mm=0.001m=10</a:t>
            </a:r>
            <a:r>
              <a:rPr lang="en-US" altLang="ja-JP" sz="2800" baseline="30000" dirty="0"/>
              <a:t>-3</a:t>
            </a:r>
            <a:r>
              <a:rPr lang="en-US" altLang="ja-JP" sz="2800" dirty="0"/>
              <a:t>m</a:t>
            </a:r>
            <a:r>
              <a:rPr lang="ja-JP" altLang="en-US" sz="2800" dirty="0"/>
              <a:t>　　　</a:t>
            </a:r>
            <a:r>
              <a:rPr lang="en-US" altLang="ja-JP" sz="2800" dirty="0"/>
              <a:t>1ha = 100m×100m = 10</a:t>
            </a:r>
            <a:r>
              <a:rPr lang="en-US" altLang="ja-JP" sz="2800" baseline="30000" dirty="0"/>
              <a:t>4</a:t>
            </a:r>
            <a:r>
              <a:rPr lang="ja-JP" altLang="en-US" sz="2800" dirty="0"/>
              <a:t>㎡　</a:t>
            </a:r>
            <a:endParaRPr lang="en-US" altLang="ja-JP" sz="2800" dirty="0"/>
          </a:p>
          <a:p>
            <a:pPr marL="0" indent="0">
              <a:buNone/>
            </a:pPr>
            <a:r>
              <a:rPr lang="ja-JP" altLang="en-US" sz="2800" dirty="0"/>
              <a:t>　延焼面積</a:t>
            </a:r>
            <a:r>
              <a:rPr lang="en-US" altLang="ja-JP" sz="2800" dirty="0"/>
              <a:t>3,370ha(=3,370× 10</a:t>
            </a:r>
            <a:r>
              <a:rPr lang="en-US" altLang="ja-JP" sz="2800" baseline="30000" dirty="0"/>
              <a:t>4</a:t>
            </a:r>
            <a:r>
              <a:rPr lang="ja-JP" altLang="en-US" sz="2800" dirty="0"/>
              <a:t>㎡</a:t>
            </a:r>
            <a:r>
              <a:rPr lang="en-US" altLang="ja-JP" sz="2800" dirty="0"/>
              <a:t>=3.37× 10</a:t>
            </a:r>
            <a:r>
              <a:rPr lang="en-US" altLang="ja-JP" sz="2800" baseline="30000" dirty="0"/>
              <a:t>7</a:t>
            </a:r>
            <a:r>
              <a:rPr lang="ja-JP" altLang="en-US" sz="2800" dirty="0"/>
              <a:t>㎥）に</a:t>
            </a:r>
            <a:endParaRPr lang="en-US" altLang="ja-JP" sz="2800" dirty="0"/>
          </a:p>
          <a:p>
            <a:pPr marL="0" indent="0">
              <a:buNone/>
            </a:pPr>
            <a:r>
              <a:rPr lang="ja-JP" altLang="en-US" sz="2800" dirty="0"/>
              <a:t>　</a:t>
            </a:r>
            <a:r>
              <a:rPr lang="en-US" altLang="ja-JP" sz="2800" dirty="0"/>
              <a:t>1mm/h</a:t>
            </a:r>
            <a:r>
              <a:rPr lang="ja-JP" altLang="en-US" sz="2800" dirty="0"/>
              <a:t>の雨が</a:t>
            </a:r>
            <a:r>
              <a:rPr lang="en-US" altLang="ja-JP" sz="2800" dirty="0"/>
              <a:t>5</a:t>
            </a:r>
            <a:r>
              <a:rPr lang="ja-JP" altLang="en-US" sz="2800" dirty="0"/>
              <a:t>時間、満遍なく降ると</a:t>
            </a:r>
            <a:endParaRPr lang="en-US" altLang="ja-JP" sz="2800" dirty="0"/>
          </a:p>
          <a:p>
            <a:pPr marL="0" indent="0">
              <a:buNone/>
            </a:pPr>
            <a:r>
              <a:rPr lang="ja-JP" altLang="en-US" sz="2800" dirty="0"/>
              <a:t>　</a:t>
            </a:r>
            <a:r>
              <a:rPr lang="en-US" altLang="ja-JP" sz="2800" dirty="0"/>
              <a:t>3.37× 10</a:t>
            </a:r>
            <a:r>
              <a:rPr lang="en-US" altLang="ja-JP" sz="2800" baseline="30000" dirty="0"/>
              <a:t>7</a:t>
            </a:r>
            <a:r>
              <a:rPr lang="ja-JP" altLang="en-US" sz="2800" dirty="0"/>
              <a:t>㎥</a:t>
            </a:r>
            <a:r>
              <a:rPr lang="en-US" altLang="ja-JP" sz="2800" dirty="0"/>
              <a:t>×5× 10</a:t>
            </a:r>
            <a:r>
              <a:rPr lang="en-US" altLang="ja-JP" sz="2800" baseline="30000" dirty="0"/>
              <a:t>-3 </a:t>
            </a:r>
            <a:r>
              <a:rPr lang="ja-JP" altLang="en-US" sz="2800" dirty="0"/>
              <a:t>＝ </a:t>
            </a:r>
            <a:r>
              <a:rPr lang="en-US" altLang="ja-JP" sz="2800" dirty="0"/>
              <a:t>1.685 × 10</a:t>
            </a:r>
            <a:r>
              <a:rPr lang="en-US" altLang="ja-JP" sz="2800" baseline="30000" dirty="0"/>
              <a:t>5 </a:t>
            </a:r>
            <a:r>
              <a:rPr lang="ja-JP" altLang="en-US" sz="2800" dirty="0"/>
              <a:t>㎥</a:t>
            </a:r>
            <a:endParaRPr lang="en-US" altLang="ja-JP" sz="2800" dirty="0"/>
          </a:p>
          <a:p>
            <a:pPr marL="0" indent="0">
              <a:buNone/>
            </a:pPr>
            <a:r>
              <a:rPr lang="ja-JP" altLang="en-US" sz="2800" dirty="0"/>
              <a:t>　</a:t>
            </a:r>
            <a:r>
              <a:rPr lang="en-US" altLang="ja-JP" sz="2800" dirty="0"/>
              <a:t> 1.685 × 10</a:t>
            </a:r>
            <a:r>
              <a:rPr lang="en-US" altLang="ja-JP" sz="2800" baseline="30000" dirty="0"/>
              <a:t>5 </a:t>
            </a:r>
            <a:r>
              <a:rPr lang="ja-JP" altLang="en-US" sz="2800" dirty="0"/>
              <a:t>㎥ </a:t>
            </a:r>
            <a:r>
              <a:rPr lang="en-US" altLang="ja-JP" sz="2800" dirty="0"/>
              <a:t>÷7,000</a:t>
            </a:r>
            <a:r>
              <a:rPr lang="ja-JP" altLang="en-US" sz="2800" dirty="0"/>
              <a:t> ㎥</a:t>
            </a:r>
            <a:r>
              <a:rPr lang="en-US" altLang="ja-JP" sz="2800" dirty="0"/>
              <a:t> = 24.1  </a:t>
            </a:r>
            <a:r>
              <a:rPr lang="ja-JP" altLang="en-US" sz="2800" dirty="0"/>
              <a:t>≒ </a:t>
            </a:r>
            <a:r>
              <a:rPr lang="en-US" altLang="ja-JP" sz="2800" b="1" dirty="0">
                <a:solidFill>
                  <a:srgbClr val="FFFF00"/>
                </a:solidFill>
              </a:rPr>
              <a:t>24</a:t>
            </a:r>
            <a:r>
              <a:rPr lang="en-US" altLang="ja-JP" sz="2800" dirty="0">
                <a:solidFill>
                  <a:srgbClr val="FFFF00"/>
                </a:solidFill>
              </a:rPr>
              <a:t> </a:t>
            </a:r>
            <a:r>
              <a:rPr lang="en-US" altLang="ja-JP" sz="2800" dirty="0"/>
              <a:t>    </a:t>
            </a:r>
          </a:p>
          <a:p>
            <a:pPr marL="0" indent="0">
              <a:buNone/>
            </a:pPr>
            <a:r>
              <a:rPr lang="ja-JP" altLang="en-US" sz="2800" dirty="0"/>
              <a:t>　　　　　　</a:t>
            </a:r>
            <a:r>
              <a:rPr lang="ja-JP" altLang="en-US" sz="2800" b="1" dirty="0">
                <a:solidFill>
                  <a:srgbClr val="FFFF00"/>
                </a:solidFill>
              </a:rPr>
              <a:t>ヘリコプターによる総散水量の約</a:t>
            </a:r>
            <a:r>
              <a:rPr lang="en-US" altLang="ja-JP" sz="2800" b="1" dirty="0">
                <a:solidFill>
                  <a:srgbClr val="FFFF00"/>
                </a:solidFill>
              </a:rPr>
              <a:t>24</a:t>
            </a:r>
            <a:r>
              <a:rPr lang="ja-JP" altLang="en-US" sz="2800" b="1" dirty="0">
                <a:solidFill>
                  <a:srgbClr val="FFFF00"/>
                </a:solidFill>
              </a:rPr>
              <a:t>倍</a:t>
            </a:r>
            <a:endParaRPr lang="en-US" altLang="ja-JP" sz="2800" b="1" dirty="0">
              <a:solidFill>
                <a:srgbClr val="FFFF00"/>
              </a:solidFill>
            </a:endParaRPr>
          </a:p>
        </p:txBody>
      </p:sp>
      <p:sp>
        <p:nvSpPr>
          <p:cNvPr id="4" name="スライド番号プレースホルダー 3">
            <a:extLst>
              <a:ext uri="{FF2B5EF4-FFF2-40B4-BE49-F238E27FC236}">
                <a16:creationId xmlns:a16="http://schemas.microsoft.com/office/drawing/2014/main" id="{A8D5357F-0A26-E17E-98D3-C9F37AF00DE2}"/>
              </a:ext>
            </a:extLst>
          </p:cNvPr>
          <p:cNvSpPr>
            <a:spLocks noGrp="1"/>
          </p:cNvSpPr>
          <p:nvPr>
            <p:ph type="sldNum" sz="quarter" idx="12"/>
          </p:nvPr>
        </p:nvSpPr>
        <p:spPr/>
        <p:txBody>
          <a:bodyPr/>
          <a:lstStyle/>
          <a:p>
            <a:fld id="{A845B7A2-84B7-4CBB-9D70-4BB161097611}" type="slidenum">
              <a:rPr kumimoji="1" lang="ja-JP" altLang="en-US" sz="1800" b="1" smtClean="0"/>
              <a:t>12</a:t>
            </a:fld>
            <a:endParaRPr kumimoji="1" lang="ja-JP" altLang="en-US" sz="1800" b="1" dirty="0"/>
          </a:p>
        </p:txBody>
      </p:sp>
    </p:spTree>
    <p:extLst>
      <p:ext uri="{BB962C8B-B14F-4D97-AF65-F5344CB8AC3E}">
        <p14:creationId xmlns:p14="http://schemas.microsoft.com/office/powerpoint/2010/main" val="39435997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809BBA-63AF-51DB-CDD5-8B8E0DF02D03}"/>
            </a:ext>
          </a:extLst>
        </p:cNvPr>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07EF973D-EEFC-C3CE-E794-DE0BF2C2279A}"/>
              </a:ext>
            </a:extLst>
          </p:cNvPr>
          <p:cNvSpPr>
            <a:spLocks noGrp="1"/>
          </p:cNvSpPr>
          <p:nvPr>
            <p:ph idx="1"/>
          </p:nvPr>
        </p:nvSpPr>
        <p:spPr>
          <a:xfrm>
            <a:off x="966452" y="1270588"/>
            <a:ext cx="10891684" cy="4950329"/>
          </a:xfrm>
        </p:spPr>
        <p:txBody>
          <a:bodyPr>
            <a:normAutofit/>
          </a:bodyPr>
          <a:lstStyle/>
          <a:p>
            <a:pPr marL="0" indent="0">
              <a:buNone/>
            </a:pPr>
            <a:r>
              <a:rPr lang="ja-JP" altLang="ja-JP" sz="2800" b="1" dirty="0"/>
              <a:t>【水量の比較</a:t>
            </a:r>
            <a:r>
              <a:rPr lang="ja-JP" altLang="en-US" sz="2800" b="1" dirty="0"/>
              <a:t>　その２</a:t>
            </a:r>
            <a:r>
              <a:rPr lang="ja-JP" altLang="ja-JP" sz="2800" b="1" dirty="0"/>
              <a:t>】</a:t>
            </a:r>
            <a:endParaRPr lang="en-US" altLang="ja-JP" sz="2800" b="1" dirty="0"/>
          </a:p>
          <a:p>
            <a:pPr marL="0" indent="0">
              <a:buNone/>
            </a:pPr>
            <a:r>
              <a:rPr lang="ja-JP" altLang="ja-JP" sz="2800" dirty="0"/>
              <a:t>■</a:t>
            </a:r>
            <a:r>
              <a:rPr lang="ja-JP" altLang="en-US" sz="2800" dirty="0"/>
              <a:t>延焼面積</a:t>
            </a:r>
            <a:r>
              <a:rPr lang="en-US" altLang="ja-JP" sz="2800" dirty="0"/>
              <a:t>3,370ha(=3,370× 10</a:t>
            </a:r>
            <a:r>
              <a:rPr lang="en-US" altLang="ja-JP" sz="2800" baseline="30000" dirty="0"/>
              <a:t>4</a:t>
            </a:r>
            <a:r>
              <a:rPr lang="ja-JP" altLang="en-US" sz="2800" dirty="0"/>
              <a:t>㎡</a:t>
            </a:r>
            <a:r>
              <a:rPr lang="en-US" altLang="ja-JP" sz="2800" dirty="0"/>
              <a:t>=</a:t>
            </a:r>
            <a:r>
              <a:rPr lang="en-US" altLang="ja-JP" sz="2800" u="sng" dirty="0"/>
              <a:t>3.37× 10</a:t>
            </a:r>
            <a:r>
              <a:rPr lang="en-US" altLang="ja-JP" sz="2800" u="sng" baseline="30000" dirty="0"/>
              <a:t>7</a:t>
            </a:r>
            <a:r>
              <a:rPr lang="ja-JP" altLang="en-US" sz="2800" u="sng" dirty="0"/>
              <a:t>㎥</a:t>
            </a:r>
            <a:r>
              <a:rPr lang="ja-JP" altLang="en-US" sz="2800" dirty="0"/>
              <a:t>）に</a:t>
            </a:r>
            <a:endParaRPr lang="en-US" altLang="ja-JP" sz="2800" dirty="0"/>
          </a:p>
          <a:p>
            <a:pPr marL="0" indent="0">
              <a:buNone/>
            </a:pPr>
            <a:r>
              <a:rPr lang="ja-JP" altLang="en-US" sz="2800" dirty="0"/>
              <a:t>　まとまった</a:t>
            </a:r>
            <a:r>
              <a:rPr lang="ja-JP" altLang="ja-JP" sz="2800" dirty="0"/>
              <a:t>雨（総雨量50mm</a:t>
            </a:r>
            <a:r>
              <a:rPr lang="en-US" altLang="ja-JP" sz="2800" dirty="0"/>
              <a:t> = </a:t>
            </a:r>
            <a:r>
              <a:rPr lang="en-US" altLang="ja-JP" sz="2800" u="sng" dirty="0"/>
              <a:t>5×10</a:t>
            </a:r>
            <a:r>
              <a:rPr lang="en-US" altLang="ja-JP" sz="2800" u="sng" baseline="30000" dirty="0"/>
              <a:t>-2</a:t>
            </a:r>
            <a:r>
              <a:rPr lang="en-US" altLang="ja-JP" sz="2800" u="sng" dirty="0"/>
              <a:t>m</a:t>
            </a:r>
            <a:r>
              <a:rPr lang="ja-JP" altLang="ja-JP" sz="2800" dirty="0"/>
              <a:t>）</a:t>
            </a:r>
            <a:r>
              <a:rPr lang="ja-JP" altLang="en-US" sz="2800" dirty="0"/>
              <a:t>が満遍なく降ると</a:t>
            </a:r>
            <a:endParaRPr lang="en-US" altLang="ja-JP" sz="2800" dirty="0"/>
          </a:p>
          <a:p>
            <a:pPr marL="0" indent="0">
              <a:buNone/>
            </a:pPr>
            <a:endParaRPr lang="en-US" altLang="ja-JP" sz="2800" dirty="0"/>
          </a:p>
          <a:p>
            <a:pPr marL="0" indent="0">
              <a:buNone/>
            </a:pPr>
            <a:r>
              <a:rPr lang="ja-JP" altLang="en-US" sz="2800" dirty="0"/>
              <a:t>　</a:t>
            </a:r>
            <a:r>
              <a:rPr lang="en-US" altLang="ja-JP" sz="2800" u="sng" dirty="0"/>
              <a:t>3.37× 10</a:t>
            </a:r>
            <a:r>
              <a:rPr lang="en-US" altLang="ja-JP" sz="2800" u="sng" baseline="30000" dirty="0"/>
              <a:t>7</a:t>
            </a:r>
            <a:r>
              <a:rPr lang="ja-JP" altLang="en-US" sz="2800" u="sng" dirty="0"/>
              <a:t>㎥</a:t>
            </a:r>
            <a:r>
              <a:rPr lang="en-US" altLang="ja-JP" sz="2800" dirty="0"/>
              <a:t> × </a:t>
            </a:r>
            <a:r>
              <a:rPr lang="en-US" altLang="ja-JP" sz="2800" u="sng" dirty="0"/>
              <a:t>5×10</a:t>
            </a:r>
            <a:r>
              <a:rPr lang="en-US" altLang="ja-JP" sz="2800" u="sng" baseline="30000" dirty="0"/>
              <a:t>-2</a:t>
            </a:r>
            <a:r>
              <a:rPr lang="en-US" altLang="ja-JP" sz="2800" u="sng" dirty="0"/>
              <a:t>m</a:t>
            </a:r>
            <a:r>
              <a:rPr lang="en-US" altLang="ja-JP" sz="2800" dirty="0"/>
              <a:t> </a:t>
            </a:r>
            <a:r>
              <a:rPr lang="ja-JP" altLang="en-US" sz="2800" dirty="0"/>
              <a:t>＝ </a:t>
            </a:r>
            <a:r>
              <a:rPr lang="en-US" altLang="ja-JP" sz="2800" dirty="0"/>
              <a:t>1.685 × 10</a:t>
            </a:r>
            <a:r>
              <a:rPr lang="en-US" altLang="ja-JP" sz="2800" baseline="30000" dirty="0"/>
              <a:t>6 </a:t>
            </a:r>
            <a:r>
              <a:rPr lang="ja-JP" altLang="en-US" sz="2800" dirty="0"/>
              <a:t>㎥ </a:t>
            </a:r>
            <a:endParaRPr lang="en-US" altLang="ja-JP" sz="2800" dirty="0"/>
          </a:p>
          <a:p>
            <a:pPr marL="0" indent="0">
              <a:buNone/>
            </a:pPr>
            <a:r>
              <a:rPr lang="ja-JP" altLang="en-US" sz="2800" dirty="0"/>
              <a:t>　</a:t>
            </a:r>
            <a:r>
              <a:rPr lang="en-US" altLang="ja-JP" sz="2800" dirty="0"/>
              <a:t> 1.685 × 10</a:t>
            </a:r>
            <a:r>
              <a:rPr lang="en-US" altLang="ja-JP" sz="2800" baseline="30000" dirty="0"/>
              <a:t>6 </a:t>
            </a:r>
            <a:r>
              <a:rPr lang="ja-JP" altLang="en-US" sz="2800" dirty="0"/>
              <a:t>㎥ </a:t>
            </a:r>
            <a:r>
              <a:rPr lang="en-US" altLang="ja-JP" sz="2800" dirty="0"/>
              <a:t>÷7,000</a:t>
            </a:r>
            <a:r>
              <a:rPr lang="ja-JP" altLang="en-US" sz="2800" dirty="0"/>
              <a:t> ㎥</a:t>
            </a:r>
            <a:r>
              <a:rPr lang="en-US" altLang="ja-JP" sz="2800" dirty="0"/>
              <a:t> = 240.7  </a:t>
            </a:r>
            <a:r>
              <a:rPr lang="ja-JP" altLang="en-US" sz="2800" dirty="0"/>
              <a:t>≒ </a:t>
            </a:r>
            <a:r>
              <a:rPr lang="en-US" altLang="ja-JP" sz="2800" b="1" dirty="0">
                <a:solidFill>
                  <a:srgbClr val="FFFF00"/>
                </a:solidFill>
              </a:rPr>
              <a:t>240</a:t>
            </a:r>
            <a:r>
              <a:rPr lang="en-US" altLang="ja-JP" sz="2800" dirty="0">
                <a:solidFill>
                  <a:srgbClr val="FFFF00"/>
                </a:solidFill>
              </a:rPr>
              <a:t>  </a:t>
            </a:r>
            <a:r>
              <a:rPr lang="en-US" altLang="ja-JP" sz="2800" dirty="0"/>
              <a:t>   </a:t>
            </a:r>
          </a:p>
          <a:p>
            <a:pPr marL="0" indent="0">
              <a:buNone/>
            </a:pPr>
            <a:r>
              <a:rPr lang="ja-JP" altLang="en-US" sz="2800" b="1" dirty="0"/>
              <a:t>                  </a:t>
            </a:r>
            <a:r>
              <a:rPr lang="ja-JP" altLang="en-US" sz="2800" b="1" dirty="0">
                <a:solidFill>
                  <a:srgbClr val="FFFF00"/>
                </a:solidFill>
              </a:rPr>
              <a:t>ヘリコプターによる総散水量の約</a:t>
            </a:r>
            <a:r>
              <a:rPr lang="en-US" altLang="ja-JP" sz="2800" b="1" dirty="0">
                <a:solidFill>
                  <a:srgbClr val="FFFF00"/>
                </a:solidFill>
              </a:rPr>
              <a:t>240</a:t>
            </a:r>
            <a:r>
              <a:rPr lang="ja-JP" altLang="en-US" sz="2800" b="1" dirty="0">
                <a:solidFill>
                  <a:srgbClr val="FFFF00"/>
                </a:solidFill>
              </a:rPr>
              <a:t>倍</a:t>
            </a:r>
            <a:endParaRPr lang="en-US" altLang="ja-JP" sz="2800" b="1" dirty="0">
              <a:solidFill>
                <a:srgbClr val="FFFF00"/>
              </a:solidFill>
            </a:endParaRPr>
          </a:p>
          <a:p>
            <a:pPr marL="0" indent="0">
              <a:buNone/>
            </a:pPr>
            <a:r>
              <a:rPr lang="en-US" altLang="ja-JP" sz="2800" b="1" dirty="0"/>
              <a:t>    </a:t>
            </a:r>
            <a:r>
              <a:rPr lang="ja-JP" altLang="en-US" sz="2800" b="1" dirty="0"/>
              <a:t>　　しかも、延焼する山林の下草も濡らすことができる</a:t>
            </a:r>
            <a:endParaRPr lang="en-US" altLang="ja-JP" sz="2800" b="1" dirty="0"/>
          </a:p>
          <a:p>
            <a:pPr marL="0" indent="0">
              <a:buNone/>
            </a:pPr>
            <a:endParaRPr kumimoji="1" lang="ja-JP" altLang="en-US" b="1" dirty="0"/>
          </a:p>
        </p:txBody>
      </p:sp>
      <p:sp>
        <p:nvSpPr>
          <p:cNvPr id="4" name="スライド番号プレースホルダー 3">
            <a:extLst>
              <a:ext uri="{FF2B5EF4-FFF2-40B4-BE49-F238E27FC236}">
                <a16:creationId xmlns:a16="http://schemas.microsoft.com/office/drawing/2014/main" id="{2BB44FD2-B680-46C8-A926-E40ABC2BF1A4}"/>
              </a:ext>
            </a:extLst>
          </p:cNvPr>
          <p:cNvSpPr>
            <a:spLocks noGrp="1"/>
          </p:cNvSpPr>
          <p:nvPr>
            <p:ph type="sldNum" sz="quarter" idx="12"/>
          </p:nvPr>
        </p:nvSpPr>
        <p:spPr/>
        <p:txBody>
          <a:bodyPr/>
          <a:lstStyle/>
          <a:p>
            <a:fld id="{A845B7A2-84B7-4CBB-9D70-4BB161097611}" type="slidenum">
              <a:rPr kumimoji="1" lang="ja-JP" altLang="en-US" sz="1800" b="1" smtClean="0"/>
              <a:t>13</a:t>
            </a:fld>
            <a:endParaRPr kumimoji="1" lang="ja-JP" altLang="en-US" sz="1800" b="1" dirty="0"/>
          </a:p>
        </p:txBody>
      </p:sp>
    </p:spTree>
    <p:extLst>
      <p:ext uri="{BB962C8B-B14F-4D97-AF65-F5344CB8AC3E}">
        <p14:creationId xmlns:p14="http://schemas.microsoft.com/office/powerpoint/2010/main" val="11678577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5E56E558-C867-6613-AABD-ED70B168200A}"/>
              </a:ext>
            </a:extLst>
          </p:cNvPr>
          <p:cNvSpPr>
            <a:spLocks noGrp="1"/>
          </p:cNvSpPr>
          <p:nvPr>
            <p:ph idx="1"/>
          </p:nvPr>
        </p:nvSpPr>
        <p:spPr>
          <a:xfrm>
            <a:off x="509666" y="295729"/>
            <a:ext cx="11422504" cy="6266542"/>
          </a:xfrm>
        </p:spPr>
        <p:txBody>
          <a:bodyPr>
            <a:noAutofit/>
          </a:bodyPr>
          <a:lstStyle/>
          <a:p>
            <a:pPr marL="0" indent="0">
              <a:buNone/>
            </a:pPr>
            <a:r>
              <a:rPr lang="ja-JP" altLang="ja-JP" sz="2400" b="1" dirty="0">
                <a:latin typeface="メイリオ" panose="020B0604030504040204" pitchFamily="50" charset="-128"/>
                <a:ea typeface="メイリオ" panose="020B0604030504040204" pitchFamily="50" charset="-128"/>
              </a:rPr>
              <a:t>陸上自衛隊や消防ヘリ</a:t>
            </a:r>
            <a:r>
              <a:rPr lang="ja-JP" altLang="en-US" sz="2400" b="1" dirty="0">
                <a:latin typeface="メイリオ" panose="020B0604030504040204" pitchFamily="50" charset="-128"/>
                <a:ea typeface="メイリオ" panose="020B0604030504040204" pitchFamily="50" charset="-128"/>
              </a:rPr>
              <a:t>計</a:t>
            </a:r>
            <a:r>
              <a:rPr lang="ja-JP" altLang="ja-JP" sz="2400" b="1" dirty="0">
                <a:latin typeface="メイリオ" panose="020B0604030504040204" pitchFamily="50" charset="-128"/>
                <a:ea typeface="メイリオ" panose="020B0604030504040204" pitchFamily="50" charset="-128"/>
              </a:rPr>
              <a:t>約20機が</a:t>
            </a:r>
            <a:r>
              <a:rPr lang="ja-JP" altLang="en-US" sz="2400" b="1" dirty="0">
                <a:latin typeface="メイリオ" panose="020B0604030504040204" pitchFamily="50" charset="-128"/>
                <a:ea typeface="メイリオ" panose="020B0604030504040204" pitchFamily="50" charset="-128"/>
              </a:rPr>
              <a:t>期間中</a:t>
            </a:r>
            <a:r>
              <a:rPr lang="ja-JP" altLang="ja-JP" sz="2400" b="1" dirty="0">
                <a:latin typeface="メイリオ" panose="020B0604030504040204" pitchFamily="50" charset="-128"/>
                <a:ea typeface="メイリオ" panose="020B0604030504040204" pitchFamily="50" charset="-128"/>
              </a:rPr>
              <a:t>に投下</a:t>
            </a:r>
            <a:r>
              <a:rPr lang="ja-JP" altLang="en-US" sz="2400" b="1" dirty="0">
                <a:latin typeface="メイリオ" panose="020B0604030504040204" pitchFamily="50" charset="-128"/>
                <a:ea typeface="メイリオ" panose="020B0604030504040204" pitchFamily="50" charset="-128"/>
              </a:rPr>
              <a:t>した</a:t>
            </a:r>
            <a:r>
              <a:rPr lang="ja-JP" altLang="ja-JP" sz="2400" b="1" dirty="0">
                <a:latin typeface="メイリオ" panose="020B0604030504040204" pitchFamily="50" charset="-128"/>
                <a:ea typeface="メイリオ" panose="020B0604030504040204" pitchFamily="50" charset="-128"/>
              </a:rPr>
              <a:t>水</a:t>
            </a:r>
            <a:r>
              <a:rPr lang="ja-JP" altLang="en-US" sz="2400" b="1" dirty="0">
                <a:latin typeface="メイリオ" panose="020B0604030504040204" pitchFamily="50" charset="-128"/>
                <a:ea typeface="メイリオ" panose="020B0604030504040204" pitchFamily="50" charset="-128"/>
              </a:rPr>
              <a:t>の</a:t>
            </a:r>
            <a:r>
              <a:rPr lang="ja-JP" altLang="ja-JP" sz="2400" b="1" dirty="0">
                <a:latin typeface="メイリオ" panose="020B0604030504040204" pitchFamily="50" charset="-128"/>
                <a:ea typeface="メイリオ" panose="020B0604030504040204" pitchFamily="50" charset="-128"/>
              </a:rPr>
              <a:t>量は</a:t>
            </a:r>
            <a:r>
              <a:rPr lang="ja-JP" altLang="en-US" sz="2400" b="1" dirty="0">
                <a:latin typeface="メイリオ" panose="020B0604030504040204" pitchFamily="50" charset="-128"/>
                <a:ea typeface="メイリオ" panose="020B0604030504040204" pitchFamily="50" charset="-128"/>
              </a:rPr>
              <a:t>、</a:t>
            </a:r>
            <a:endParaRPr lang="en-US" altLang="ja-JP" sz="2400" b="1" dirty="0">
              <a:latin typeface="メイリオ" panose="020B0604030504040204" pitchFamily="50" charset="-128"/>
              <a:ea typeface="メイリオ" panose="020B0604030504040204" pitchFamily="50" charset="-128"/>
            </a:endParaRPr>
          </a:p>
          <a:p>
            <a:pPr marL="0" indent="0">
              <a:buNone/>
            </a:pPr>
            <a:r>
              <a:rPr lang="ja-JP" altLang="ja-JP" sz="2800" b="1" dirty="0">
                <a:latin typeface="メイリオ" panose="020B0604030504040204" pitchFamily="50" charset="-128"/>
                <a:ea typeface="メイリオ" panose="020B0604030504040204" pitchFamily="50" charset="-128"/>
              </a:rPr>
              <a:t>約</a:t>
            </a:r>
            <a:r>
              <a:rPr lang="en-US" altLang="ja-JP" sz="2800" b="1" dirty="0">
                <a:solidFill>
                  <a:srgbClr val="FFFF00"/>
                </a:solidFill>
                <a:latin typeface="メイリオ" panose="020B0604030504040204" pitchFamily="50" charset="-128"/>
                <a:ea typeface="メイリオ" panose="020B0604030504040204" pitchFamily="50" charset="-128"/>
              </a:rPr>
              <a:t>7</a:t>
            </a:r>
            <a:r>
              <a:rPr lang="ja-JP" altLang="ja-JP" sz="2800" b="1" dirty="0">
                <a:solidFill>
                  <a:srgbClr val="FFFF00"/>
                </a:solidFill>
                <a:latin typeface="メイリオ" panose="020B0604030504040204" pitchFamily="50" charset="-128"/>
                <a:ea typeface="メイリオ" panose="020B0604030504040204" pitchFamily="50" charset="-128"/>
              </a:rPr>
              <a:t>,000</a:t>
            </a:r>
            <a:r>
              <a:rPr lang="en-US" altLang="ja-JP" sz="2800" b="1" dirty="0">
                <a:solidFill>
                  <a:srgbClr val="FFFF00"/>
                </a:solidFill>
                <a:latin typeface="メイリオ" panose="020B0604030504040204" pitchFamily="50" charset="-128"/>
                <a:ea typeface="メイリオ" panose="020B0604030504040204" pitchFamily="50" charset="-128"/>
              </a:rPr>
              <a:t>t</a:t>
            </a:r>
            <a:r>
              <a:rPr lang="ja-JP" altLang="ja-JP" sz="2800" dirty="0">
                <a:latin typeface="メイリオ" panose="020B0604030504040204" pitchFamily="50" charset="-128"/>
                <a:ea typeface="メイリオ" panose="020B0604030504040204" pitchFamily="50" charset="-128"/>
              </a:rPr>
              <a:t>（50mプール</a:t>
            </a:r>
            <a:r>
              <a:rPr lang="ja-JP" altLang="ja-JP" sz="2800" dirty="0">
                <a:solidFill>
                  <a:srgbClr val="FFFF00"/>
                </a:solidFill>
                <a:latin typeface="メイリオ" panose="020B0604030504040204" pitchFamily="50" charset="-128"/>
                <a:ea typeface="メイリオ" panose="020B0604030504040204" pitchFamily="50" charset="-128"/>
              </a:rPr>
              <a:t>約</a:t>
            </a:r>
            <a:r>
              <a:rPr lang="en-US" altLang="ja-JP" sz="2800" b="1" dirty="0">
                <a:solidFill>
                  <a:srgbClr val="FFFF00"/>
                </a:solidFill>
                <a:latin typeface="メイリオ" panose="020B0604030504040204" pitchFamily="50" charset="-128"/>
                <a:ea typeface="メイリオ" panose="020B0604030504040204" pitchFamily="50" charset="-128"/>
              </a:rPr>
              <a:t>3.7</a:t>
            </a:r>
            <a:r>
              <a:rPr lang="ja-JP" altLang="ja-JP" sz="2800" b="1" dirty="0">
                <a:solidFill>
                  <a:srgbClr val="FFFF00"/>
                </a:solidFill>
                <a:latin typeface="メイリオ" panose="020B0604030504040204" pitchFamily="50" charset="-128"/>
                <a:ea typeface="メイリオ" panose="020B0604030504040204" pitchFamily="50" charset="-128"/>
              </a:rPr>
              <a:t>杯</a:t>
            </a:r>
            <a:r>
              <a:rPr lang="ja-JP" altLang="en-US" sz="2800" b="1" dirty="0">
                <a:solidFill>
                  <a:srgbClr val="FFFF00"/>
                </a:solidFill>
                <a:latin typeface="メイリオ" panose="020B0604030504040204" pitchFamily="50" charset="-128"/>
                <a:ea typeface="メイリオ" panose="020B0604030504040204" pitchFamily="50" charset="-128"/>
              </a:rPr>
              <a:t>分</a:t>
            </a:r>
            <a:r>
              <a:rPr lang="ja-JP" altLang="ja-JP" sz="2800" dirty="0">
                <a:latin typeface="メイリオ" panose="020B0604030504040204" pitchFamily="50" charset="-128"/>
                <a:ea typeface="メイリオ" panose="020B0604030504040204" pitchFamily="50" charset="-128"/>
              </a:rPr>
              <a:t>）</a:t>
            </a:r>
            <a:endParaRPr lang="en-US" altLang="ja-JP" sz="2800" dirty="0">
              <a:latin typeface="メイリオ" panose="020B0604030504040204" pitchFamily="50" charset="-128"/>
              <a:ea typeface="メイリオ" panose="020B0604030504040204" pitchFamily="50" charset="-128"/>
            </a:endParaRPr>
          </a:p>
          <a:p>
            <a:pPr marL="0" indent="0">
              <a:buNone/>
            </a:pPr>
            <a:endParaRPr lang="en-US" altLang="ja-JP" sz="2400" dirty="0">
              <a:latin typeface="メイリオ" panose="020B0604030504040204" pitchFamily="50" charset="-128"/>
              <a:ea typeface="メイリオ" panose="020B0604030504040204" pitchFamily="50" charset="-128"/>
            </a:endParaRPr>
          </a:p>
          <a:p>
            <a:pPr marL="0" indent="0">
              <a:buNone/>
            </a:pPr>
            <a:r>
              <a:rPr lang="ja-JP" altLang="ja-JP" sz="2400" dirty="0">
                <a:latin typeface="メイリオ" panose="020B0604030504040204" pitchFamily="50" charset="-128"/>
                <a:ea typeface="メイリオ" panose="020B0604030504040204" pitchFamily="50" charset="-128"/>
              </a:rPr>
              <a:t>これに対し、延焼地域全体に</a:t>
            </a:r>
            <a:r>
              <a:rPr lang="ja-JP" altLang="ja-JP" sz="2400" b="1" dirty="0">
                <a:latin typeface="メイリオ" panose="020B0604030504040204" pitchFamily="50" charset="-128"/>
                <a:ea typeface="メイリオ" panose="020B0604030504040204" pitchFamily="50" charset="-128"/>
              </a:rPr>
              <a:t>わずか1</a:t>
            </a:r>
            <a:r>
              <a:rPr lang="en-US" altLang="ja-JP" sz="2400" b="1" dirty="0">
                <a:latin typeface="メイリオ" panose="020B0604030504040204" pitchFamily="50" charset="-128"/>
                <a:ea typeface="メイリオ" panose="020B0604030504040204" pitchFamily="50" charset="-128"/>
              </a:rPr>
              <a:t>mm</a:t>
            </a:r>
            <a:r>
              <a:rPr lang="ja-JP" altLang="ja-JP" sz="2400" b="1" dirty="0">
                <a:latin typeface="メイリオ" panose="020B0604030504040204" pitchFamily="50" charset="-128"/>
                <a:ea typeface="メイリオ" panose="020B0604030504040204" pitchFamily="50" charset="-128"/>
              </a:rPr>
              <a:t>の弱い雨が5時間降るだけで</a:t>
            </a:r>
            <a:endParaRPr lang="en-US" altLang="ja-JP" sz="2400" b="1" dirty="0">
              <a:latin typeface="メイリオ" panose="020B0604030504040204" pitchFamily="50" charset="-128"/>
              <a:ea typeface="メイリオ" panose="020B0604030504040204" pitchFamily="50" charset="-128"/>
            </a:endParaRPr>
          </a:p>
          <a:p>
            <a:pPr marL="0" indent="0">
              <a:buNone/>
            </a:pPr>
            <a:r>
              <a:rPr lang="ja-JP" altLang="ja-JP" sz="2800" b="1" dirty="0">
                <a:solidFill>
                  <a:srgbClr val="FFFF00"/>
                </a:solidFill>
                <a:latin typeface="メイリオ" panose="020B0604030504040204" pitchFamily="50" charset="-128"/>
                <a:ea typeface="メイリオ" panose="020B0604030504040204" pitchFamily="50" charset="-128"/>
              </a:rPr>
              <a:t>1</a:t>
            </a:r>
            <a:r>
              <a:rPr lang="en-US" altLang="ja-JP" sz="2800" b="1" dirty="0">
                <a:solidFill>
                  <a:srgbClr val="FFFF00"/>
                </a:solidFill>
                <a:latin typeface="メイリオ" panose="020B0604030504040204" pitchFamily="50" charset="-128"/>
                <a:ea typeface="メイリオ" panose="020B0604030504040204" pitchFamily="50" charset="-128"/>
              </a:rPr>
              <a:t>6</a:t>
            </a:r>
            <a:r>
              <a:rPr lang="ja-JP" altLang="ja-JP" sz="2800" b="1" dirty="0">
                <a:solidFill>
                  <a:srgbClr val="FFFF00"/>
                </a:solidFill>
                <a:latin typeface="メイリオ" panose="020B0604030504040204" pitchFamily="50" charset="-128"/>
                <a:ea typeface="メイリオ" panose="020B0604030504040204" pitchFamily="50" charset="-128"/>
              </a:rPr>
              <a:t>万</a:t>
            </a:r>
            <a:r>
              <a:rPr lang="en-US" altLang="ja-JP" sz="2800" b="1" dirty="0">
                <a:solidFill>
                  <a:srgbClr val="FFFF00"/>
                </a:solidFill>
                <a:latin typeface="メイリオ" panose="020B0604030504040204" pitchFamily="50" charset="-128"/>
                <a:ea typeface="メイリオ" panose="020B0604030504040204" pitchFamily="50" charset="-128"/>
              </a:rPr>
              <a:t>8</a:t>
            </a:r>
            <a:r>
              <a:rPr lang="ja-JP" altLang="ja-JP" sz="2800" b="1" dirty="0">
                <a:solidFill>
                  <a:srgbClr val="FFFF00"/>
                </a:solidFill>
                <a:latin typeface="メイリオ" panose="020B0604030504040204" pitchFamily="50" charset="-128"/>
                <a:ea typeface="メイリオ" panose="020B0604030504040204" pitchFamily="50" charset="-128"/>
              </a:rPr>
              <a:t>千</a:t>
            </a:r>
            <a:r>
              <a:rPr lang="en-US" altLang="ja-JP" sz="2800" b="1" dirty="0">
                <a:solidFill>
                  <a:srgbClr val="FFFF00"/>
                </a:solidFill>
                <a:latin typeface="メイリオ" panose="020B0604030504040204" pitchFamily="50" charset="-128"/>
                <a:ea typeface="メイリオ" panose="020B0604030504040204" pitchFamily="50" charset="-128"/>
              </a:rPr>
              <a:t>t</a:t>
            </a:r>
            <a:r>
              <a:rPr lang="ja-JP" altLang="ja-JP" sz="2800" b="1" dirty="0">
                <a:solidFill>
                  <a:srgbClr val="FFFF00"/>
                </a:solidFill>
                <a:latin typeface="メイリオ" panose="020B0604030504040204" pitchFamily="50" charset="-128"/>
                <a:ea typeface="メイリオ" panose="020B0604030504040204" pitchFamily="50" charset="-128"/>
              </a:rPr>
              <a:t>（ヘリ</a:t>
            </a:r>
            <a:r>
              <a:rPr lang="ja-JP" altLang="en-US" sz="2800" b="1" dirty="0">
                <a:solidFill>
                  <a:srgbClr val="FFFF00"/>
                </a:solidFill>
                <a:latin typeface="メイリオ" panose="020B0604030504040204" pitchFamily="50" charset="-128"/>
                <a:ea typeface="メイリオ" panose="020B0604030504040204" pitchFamily="50" charset="-128"/>
              </a:rPr>
              <a:t>消火</a:t>
            </a:r>
            <a:r>
              <a:rPr lang="ja-JP" altLang="ja-JP" sz="2800" b="1" dirty="0">
                <a:solidFill>
                  <a:srgbClr val="FFFF00"/>
                </a:solidFill>
                <a:latin typeface="メイリオ" panose="020B0604030504040204" pitchFamily="50" charset="-128"/>
                <a:ea typeface="メイリオ" panose="020B0604030504040204" pitchFamily="50" charset="-128"/>
              </a:rPr>
              <a:t>の約</a:t>
            </a:r>
            <a:r>
              <a:rPr lang="en-US" altLang="ja-JP" sz="2800" b="1" dirty="0">
                <a:solidFill>
                  <a:srgbClr val="FFFF00"/>
                </a:solidFill>
                <a:latin typeface="メイリオ" panose="020B0604030504040204" pitchFamily="50" charset="-128"/>
                <a:ea typeface="メイリオ" panose="020B0604030504040204" pitchFamily="50" charset="-128"/>
              </a:rPr>
              <a:t>24</a:t>
            </a:r>
            <a:r>
              <a:rPr lang="ja-JP" altLang="ja-JP" sz="2800" b="1" dirty="0">
                <a:solidFill>
                  <a:srgbClr val="FFFF00"/>
                </a:solidFill>
                <a:latin typeface="メイリオ" panose="020B0604030504040204" pitchFamily="50" charset="-128"/>
                <a:ea typeface="メイリオ" panose="020B0604030504040204" pitchFamily="50" charset="-128"/>
              </a:rPr>
              <a:t>倍）</a:t>
            </a:r>
            <a:r>
              <a:rPr lang="ja-JP" altLang="ja-JP" sz="2800" dirty="0">
                <a:solidFill>
                  <a:srgbClr val="FFFF00"/>
                </a:solidFill>
                <a:latin typeface="メイリオ" panose="020B0604030504040204" pitchFamily="50" charset="-128"/>
                <a:ea typeface="メイリオ" panose="020B0604030504040204" pitchFamily="50" charset="-128"/>
              </a:rPr>
              <a:t> </a:t>
            </a:r>
            <a:endParaRPr lang="en-US" altLang="ja-JP" sz="2800" dirty="0">
              <a:solidFill>
                <a:srgbClr val="FFFF00"/>
              </a:solidFill>
              <a:latin typeface="メイリオ" panose="020B0604030504040204" pitchFamily="50" charset="-128"/>
              <a:ea typeface="メイリオ" panose="020B0604030504040204" pitchFamily="50" charset="-128"/>
            </a:endParaRPr>
          </a:p>
          <a:p>
            <a:pPr marL="0" indent="0">
              <a:buNone/>
            </a:pPr>
            <a:endParaRPr lang="en-US" altLang="ja-JP" sz="2400" dirty="0">
              <a:latin typeface="メイリオ" panose="020B0604030504040204" pitchFamily="50" charset="-128"/>
              <a:ea typeface="メイリオ" panose="020B0604030504040204" pitchFamily="50" charset="-128"/>
            </a:endParaRPr>
          </a:p>
          <a:p>
            <a:pPr marL="0" indent="0">
              <a:buNone/>
            </a:pPr>
            <a:r>
              <a:rPr lang="ja-JP" altLang="ja-JP" sz="2400" b="1" dirty="0">
                <a:latin typeface="メイリオ" panose="020B0604030504040204" pitchFamily="50" charset="-128"/>
                <a:ea typeface="メイリオ" panose="020B0604030504040204" pitchFamily="50" charset="-128"/>
              </a:rPr>
              <a:t>まとまった雨50</a:t>
            </a:r>
            <a:r>
              <a:rPr lang="en-US" altLang="ja-JP" sz="2400" b="1" dirty="0">
                <a:latin typeface="メイリオ" panose="020B0604030504040204" pitchFamily="50" charset="-128"/>
                <a:ea typeface="メイリオ" panose="020B0604030504040204" pitchFamily="50" charset="-128"/>
              </a:rPr>
              <a:t>mm</a:t>
            </a:r>
            <a:r>
              <a:rPr lang="ja-JP" altLang="ja-JP" sz="2400" b="1" dirty="0">
                <a:latin typeface="メイリオ" panose="020B0604030504040204" pitchFamily="50" charset="-128"/>
                <a:ea typeface="メイリオ" panose="020B0604030504040204" pitchFamily="50" charset="-128"/>
              </a:rPr>
              <a:t>なら</a:t>
            </a:r>
            <a:endParaRPr lang="en-US" altLang="ja-JP" sz="2400" b="1" dirty="0">
              <a:latin typeface="メイリオ" panose="020B0604030504040204" pitchFamily="50" charset="-128"/>
              <a:ea typeface="メイリオ" panose="020B0604030504040204" pitchFamily="50" charset="-128"/>
            </a:endParaRPr>
          </a:p>
          <a:p>
            <a:pPr marL="0" indent="0">
              <a:buNone/>
            </a:pPr>
            <a:r>
              <a:rPr lang="ja-JP" altLang="ja-JP" sz="2800" b="1" dirty="0">
                <a:solidFill>
                  <a:srgbClr val="FFFF00"/>
                </a:solidFill>
                <a:latin typeface="メイリオ" panose="020B0604030504040204" pitchFamily="50" charset="-128"/>
                <a:ea typeface="メイリオ" panose="020B0604030504040204" pitchFamily="50" charset="-128"/>
              </a:rPr>
              <a:t>1</a:t>
            </a:r>
            <a:r>
              <a:rPr lang="en-US" altLang="ja-JP" sz="2800" b="1" dirty="0">
                <a:solidFill>
                  <a:srgbClr val="FFFF00"/>
                </a:solidFill>
                <a:latin typeface="メイリオ" panose="020B0604030504040204" pitchFamily="50" charset="-128"/>
                <a:ea typeface="メイリオ" panose="020B0604030504040204" pitchFamily="50" charset="-128"/>
              </a:rPr>
              <a:t>68</a:t>
            </a:r>
            <a:r>
              <a:rPr lang="ja-JP" altLang="ja-JP" sz="2800" b="1" dirty="0">
                <a:solidFill>
                  <a:srgbClr val="FFFF00"/>
                </a:solidFill>
                <a:latin typeface="メイリオ" panose="020B0604030504040204" pitchFamily="50" charset="-128"/>
                <a:ea typeface="メイリオ" panose="020B0604030504040204" pitchFamily="50" charset="-128"/>
              </a:rPr>
              <a:t>万</a:t>
            </a:r>
            <a:r>
              <a:rPr lang="en-US" altLang="ja-JP" sz="2800" b="1" dirty="0">
                <a:solidFill>
                  <a:srgbClr val="FFFF00"/>
                </a:solidFill>
                <a:latin typeface="メイリオ" panose="020B0604030504040204" pitchFamily="50" charset="-128"/>
                <a:ea typeface="メイリオ" panose="020B0604030504040204" pitchFamily="50" charset="-128"/>
              </a:rPr>
              <a:t>5</a:t>
            </a:r>
            <a:r>
              <a:rPr lang="ja-JP" altLang="en-US" sz="2800" b="1" dirty="0">
                <a:solidFill>
                  <a:srgbClr val="FFFF00"/>
                </a:solidFill>
                <a:latin typeface="メイリオ" panose="020B0604030504040204" pitchFamily="50" charset="-128"/>
                <a:ea typeface="メイリオ" panose="020B0604030504040204" pitchFamily="50" charset="-128"/>
              </a:rPr>
              <a:t>千</a:t>
            </a:r>
            <a:r>
              <a:rPr lang="en-US" altLang="ja-JP" sz="2800" b="1" dirty="0">
                <a:solidFill>
                  <a:srgbClr val="FFFF00"/>
                </a:solidFill>
                <a:latin typeface="メイリオ" panose="020B0604030504040204" pitchFamily="50" charset="-128"/>
                <a:ea typeface="メイリオ" panose="020B0604030504040204" pitchFamily="50" charset="-128"/>
              </a:rPr>
              <a:t>t</a:t>
            </a:r>
            <a:r>
              <a:rPr lang="ja-JP" altLang="ja-JP" sz="2800" b="1" dirty="0">
                <a:solidFill>
                  <a:srgbClr val="FFFF00"/>
                </a:solidFill>
                <a:latin typeface="メイリオ" panose="020B0604030504040204" pitchFamily="50" charset="-128"/>
                <a:ea typeface="メイリオ" panose="020B0604030504040204" pitchFamily="50" charset="-128"/>
              </a:rPr>
              <a:t>（ヘリ</a:t>
            </a:r>
            <a:r>
              <a:rPr lang="ja-JP" altLang="en-US" sz="2800" b="1" dirty="0">
                <a:solidFill>
                  <a:srgbClr val="FFFF00"/>
                </a:solidFill>
                <a:latin typeface="メイリオ" panose="020B0604030504040204" pitchFamily="50" charset="-128"/>
                <a:ea typeface="メイリオ" panose="020B0604030504040204" pitchFamily="50" charset="-128"/>
              </a:rPr>
              <a:t>消火</a:t>
            </a:r>
            <a:r>
              <a:rPr lang="ja-JP" altLang="ja-JP" sz="2800" b="1" dirty="0">
                <a:solidFill>
                  <a:srgbClr val="FFFF00"/>
                </a:solidFill>
                <a:latin typeface="メイリオ" panose="020B0604030504040204" pitchFamily="50" charset="-128"/>
                <a:ea typeface="メイリオ" panose="020B0604030504040204" pitchFamily="50" charset="-128"/>
              </a:rPr>
              <a:t>の約</a:t>
            </a:r>
            <a:r>
              <a:rPr lang="en-US" altLang="ja-JP" sz="2800" b="1" dirty="0">
                <a:solidFill>
                  <a:srgbClr val="FFFF00"/>
                </a:solidFill>
                <a:latin typeface="メイリオ" panose="020B0604030504040204" pitchFamily="50" charset="-128"/>
                <a:ea typeface="メイリオ" panose="020B0604030504040204" pitchFamily="50" charset="-128"/>
              </a:rPr>
              <a:t>240</a:t>
            </a:r>
            <a:r>
              <a:rPr lang="ja-JP" altLang="ja-JP" sz="2800" b="1" dirty="0">
                <a:solidFill>
                  <a:srgbClr val="FFFF00"/>
                </a:solidFill>
                <a:latin typeface="メイリオ" panose="020B0604030504040204" pitchFamily="50" charset="-128"/>
                <a:ea typeface="メイリオ" panose="020B0604030504040204" pitchFamily="50" charset="-128"/>
              </a:rPr>
              <a:t>倍）</a:t>
            </a:r>
            <a:endParaRPr lang="en-US" altLang="ja-JP" sz="2400" dirty="0">
              <a:solidFill>
                <a:srgbClr val="FFFF00"/>
              </a:solidFill>
              <a:latin typeface="メイリオ" panose="020B0604030504040204" pitchFamily="50" charset="-128"/>
              <a:ea typeface="メイリオ" panose="020B0604030504040204" pitchFamily="50" charset="-128"/>
            </a:endParaRPr>
          </a:p>
          <a:p>
            <a:pPr marL="0" indent="0">
              <a:buNone/>
            </a:pPr>
            <a:r>
              <a:rPr lang="ja-JP" altLang="ja-JP" sz="2400" dirty="0">
                <a:latin typeface="メイリオ" panose="020B0604030504040204" pitchFamily="50" charset="-128"/>
                <a:ea typeface="メイリオ" panose="020B0604030504040204" pitchFamily="50" charset="-128"/>
              </a:rPr>
              <a:t> </a:t>
            </a:r>
            <a:endParaRPr lang="en-US" altLang="ja-JP" sz="2400" dirty="0">
              <a:latin typeface="メイリオ" panose="020B0604030504040204" pitchFamily="50" charset="-128"/>
              <a:ea typeface="メイリオ" panose="020B0604030504040204" pitchFamily="50" charset="-128"/>
            </a:endParaRPr>
          </a:p>
          <a:p>
            <a:pPr marL="0" indent="0">
              <a:buNone/>
            </a:pPr>
            <a:r>
              <a:rPr lang="ja-JP" altLang="ja-JP" sz="2400" dirty="0">
                <a:latin typeface="メイリオ" panose="020B0604030504040204" pitchFamily="50" charset="-128"/>
                <a:ea typeface="メイリオ" panose="020B0604030504040204" pitchFamily="50" charset="-128"/>
              </a:rPr>
              <a:t>ヘリコプターによる決死の放水活動も、水量で見れば自然の雨の力には到底敵いません。改めて自然の力の強大さを痛感させられます</a:t>
            </a:r>
            <a:endParaRPr lang="en-US" altLang="ja-JP" sz="2400" dirty="0">
              <a:latin typeface="メイリオ" panose="020B0604030504040204" pitchFamily="50" charset="-128"/>
              <a:ea typeface="メイリオ" panose="020B0604030504040204" pitchFamily="50" charset="-128"/>
            </a:endParaRPr>
          </a:p>
          <a:p>
            <a:pPr marL="0" indent="0">
              <a:buNone/>
            </a:pPr>
            <a:r>
              <a:rPr lang="en-US" altLang="ja-JP" sz="2400" b="1" dirty="0">
                <a:latin typeface="メイリオ" panose="020B0604030504040204" pitchFamily="50" charset="-128"/>
                <a:ea typeface="メイリオ" panose="020B0604030504040204" pitchFamily="50" charset="-128"/>
              </a:rPr>
              <a:t>※</a:t>
            </a:r>
            <a:r>
              <a:rPr lang="ja-JP" altLang="en-US" sz="2400" b="1" dirty="0">
                <a:latin typeface="メイリオ" panose="020B0604030504040204" pitchFamily="50" charset="-128"/>
                <a:ea typeface="メイリオ" panose="020B0604030504040204" pitchFamily="50" charset="-128"/>
              </a:rPr>
              <a:t>　地上において、消防隊員や消防団員が消防ホースを延長して、長時間放水した際の水量（莫大な量であるが計量は困難）は考慮していません</a:t>
            </a:r>
          </a:p>
        </p:txBody>
      </p:sp>
      <p:sp>
        <p:nvSpPr>
          <p:cNvPr id="2" name="スライド番号プレースホルダー 1">
            <a:extLst>
              <a:ext uri="{FF2B5EF4-FFF2-40B4-BE49-F238E27FC236}">
                <a16:creationId xmlns:a16="http://schemas.microsoft.com/office/drawing/2014/main" id="{09D94B36-FF9D-809D-7626-C7C931E1427C}"/>
              </a:ext>
            </a:extLst>
          </p:cNvPr>
          <p:cNvSpPr>
            <a:spLocks noGrp="1"/>
          </p:cNvSpPr>
          <p:nvPr>
            <p:ph type="sldNum" sz="quarter" idx="12"/>
          </p:nvPr>
        </p:nvSpPr>
        <p:spPr/>
        <p:txBody>
          <a:bodyPr/>
          <a:lstStyle/>
          <a:p>
            <a:fld id="{A845B7A2-84B7-4CBB-9D70-4BB161097611}" type="slidenum">
              <a:rPr kumimoji="1" lang="ja-JP" altLang="en-US" sz="1800" b="1" smtClean="0"/>
              <a:t>14</a:t>
            </a:fld>
            <a:endParaRPr kumimoji="1" lang="ja-JP" altLang="en-US" sz="1800" b="1" dirty="0"/>
          </a:p>
        </p:txBody>
      </p:sp>
    </p:spTree>
    <p:extLst>
      <p:ext uri="{BB962C8B-B14F-4D97-AF65-F5344CB8AC3E}">
        <p14:creationId xmlns:p14="http://schemas.microsoft.com/office/powerpoint/2010/main" val="20375275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E5ACB4-1CB7-E57D-7C97-11EB2B48D21B}"/>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3A8EEEB8-8FCE-B54A-BBDE-707EE104B186}"/>
              </a:ext>
            </a:extLst>
          </p:cNvPr>
          <p:cNvSpPr>
            <a:spLocks noGrp="1"/>
          </p:cNvSpPr>
          <p:nvPr>
            <p:ph type="title"/>
          </p:nvPr>
        </p:nvSpPr>
        <p:spPr>
          <a:xfrm>
            <a:off x="630471" y="480680"/>
            <a:ext cx="10515600" cy="922379"/>
          </a:xfrm>
        </p:spPr>
        <p:txBody>
          <a:bodyPr>
            <a:normAutofit/>
          </a:bodyPr>
          <a:lstStyle/>
          <a:p>
            <a:r>
              <a:rPr lang="ja-JP" altLang="en-US" sz="3000" b="1" dirty="0">
                <a:latin typeface="メイリオ" panose="020B0604030504040204" pitchFamily="50" charset="-128"/>
                <a:ea typeface="メイリオ" panose="020B0604030504040204" pitchFamily="50" charset="-128"/>
              </a:rPr>
              <a:t>＜参考＞</a:t>
            </a:r>
            <a:r>
              <a:rPr lang="ja-JP" altLang="ja-JP" sz="3000" b="1" dirty="0">
                <a:latin typeface="メイリオ" panose="020B0604030504040204" pitchFamily="50" charset="-128"/>
                <a:ea typeface="メイリオ" panose="020B0604030504040204" pitchFamily="50" charset="-128"/>
              </a:rPr>
              <a:t>「</a:t>
            </a:r>
            <a:r>
              <a:rPr lang="ja-JP" altLang="en-US" sz="3000" b="1" dirty="0">
                <a:latin typeface="メイリオ" panose="020B0604030504040204" pitchFamily="50" charset="-128"/>
                <a:ea typeface="メイリオ" panose="020B0604030504040204" pitchFamily="50" charset="-128"/>
              </a:rPr>
              <a:t>地下貯水池</a:t>
            </a:r>
            <a:r>
              <a:rPr lang="ja-JP" altLang="ja-JP" sz="3000" b="1" dirty="0">
                <a:latin typeface="メイリオ" panose="020B0604030504040204" pitchFamily="50" charset="-128"/>
                <a:ea typeface="メイリオ" panose="020B0604030504040204" pitchFamily="50" charset="-128"/>
              </a:rPr>
              <a:t>」vs「恵みの雨」</a:t>
            </a:r>
            <a:endParaRPr kumimoji="1" lang="ja-JP" altLang="en-US" sz="3000" b="1" dirty="0">
              <a:latin typeface="メイリオ" panose="020B0604030504040204" pitchFamily="50" charset="-128"/>
              <a:ea typeface="メイリオ" panose="020B0604030504040204" pitchFamily="50" charset="-128"/>
            </a:endParaRPr>
          </a:p>
        </p:txBody>
      </p:sp>
      <p:sp>
        <p:nvSpPr>
          <p:cNvPr id="3" name="スライド番号プレースホルダー 2">
            <a:extLst>
              <a:ext uri="{FF2B5EF4-FFF2-40B4-BE49-F238E27FC236}">
                <a16:creationId xmlns:a16="http://schemas.microsoft.com/office/drawing/2014/main" id="{B97086EA-824B-7F14-71CD-A7845852AECD}"/>
              </a:ext>
            </a:extLst>
          </p:cNvPr>
          <p:cNvSpPr>
            <a:spLocks noGrp="1"/>
          </p:cNvSpPr>
          <p:nvPr>
            <p:ph type="sldNum" sz="quarter" idx="12"/>
          </p:nvPr>
        </p:nvSpPr>
        <p:spPr/>
        <p:txBody>
          <a:bodyPr/>
          <a:lstStyle/>
          <a:p>
            <a:fld id="{A845B7A2-84B7-4CBB-9D70-4BB161097611}" type="slidenum">
              <a:rPr kumimoji="1" lang="ja-JP" altLang="en-US" sz="1800" b="1" smtClean="0"/>
              <a:t>15</a:t>
            </a:fld>
            <a:endParaRPr kumimoji="1" lang="ja-JP" altLang="en-US" sz="1800" b="1" dirty="0"/>
          </a:p>
        </p:txBody>
      </p:sp>
      <p:sp>
        <p:nvSpPr>
          <p:cNvPr id="4" name="コンテンツ プレースホルダー 2">
            <a:extLst>
              <a:ext uri="{FF2B5EF4-FFF2-40B4-BE49-F238E27FC236}">
                <a16:creationId xmlns:a16="http://schemas.microsoft.com/office/drawing/2014/main" id="{CCA1C08F-D99B-D4E9-C7C6-DB9E0A7147D6}"/>
              </a:ext>
            </a:extLst>
          </p:cNvPr>
          <p:cNvSpPr txBox="1">
            <a:spLocks/>
          </p:cNvSpPr>
          <p:nvPr/>
        </p:nvSpPr>
        <p:spPr>
          <a:xfrm>
            <a:off x="749616" y="821290"/>
            <a:ext cx="11014304" cy="3351675"/>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endParaRPr lang="en-US" altLang="ja-JP" sz="2600" b="1" dirty="0">
              <a:latin typeface="メイリオ" panose="020B0604030504040204" pitchFamily="50" charset="-128"/>
              <a:ea typeface="メイリオ" panose="020B0604030504040204" pitchFamily="50" charset="-128"/>
            </a:endParaRPr>
          </a:p>
          <a:p>
            <a:pPr marL="0" indent="0">
              <a:buNone/>
            </a:pPr>
            <a:r>
              <a:rPr lang="ja-JP" altLang="ja-JP" sz="2600" b="1" dirty="0">
                <a:latin typeface="メイリオ" panose="020B0604030504040204" pitchFamily="50" charset="-128"/>
                <a:ea typeface="メイリオ" panose="020B0604030504040204" pitchFamily="50" charset="-128"/>
              </a:rPr>
              <a:t>■東京都の</a:t>
            </a:r>
            <a:r>
              <a:rPr lang="ja-JP" altLang="ja-JP" sz="2600" b="1" dirty="0">
                <a:solidFill>
                  <a:srgbClr val="FFFF00"/>
                </a:solidFill>
                <a:latin typeface="メイリオ" panose="020B0604030504040204" pitchFamily="50" charset="-128"/>
                <a:ea typeface="メイリオ" panose="020B0604030504040204" pitchFamily="50" charset="-128"/>
              </a:rPr>
              <a:t>「神田川・環状七号線地下調節池」</a:t>
            </a:r>
            <a:r>
              <a:rPr lang="ja-JP" altLang="ja-JP" sz="2600" b="1" dirty="0">
                <a:latin typeface="メイリオ" panose="020B0604030504040204" pitchFamily="50" charset="-128"/>
                <a:ea typeface="メイリオ" panose="020B0604030504040204" pitchFamily="50" charset="-128"/>
              </a:rPr>
              <a:t>の</a:t>
            </a:r>
            <a:r>
              <a:rPr lang="ja-JP" altLang="en-US" sz="2600" b="1" dirty="0">
                <a:latin typeface="メイリオ" panose="020B0604030504040204" pitchFamily="50" charset="-128"/>
                <a:ea typeface="メイリオ" panose="020B0604030504040204" pitchFamily="50" charset="-128"/>
              </a:rPr>
              <a:t>貯留量</a:t>
            </a:r>
            <a:endParaRPr lang="ja-JP" altLang="ja-JP" sz="2600" dirty="0">
              <a:latin typeface="メイリオ" panose="020B0604030504040204" pitchFamily="50" charset="-128"/>
              <a:ea typeface="メイリオ" panose="020B0604030504040204" pitchFamily="50" charset="-128"/>
            </a:endParaRPr>
          </a:p>
          <a:p>
            <a:pPr marL="0" indent="0">
              <a:buNone/>
            </a:pPr>
            <a:r>
              <a:rPr lang="en-US" altLang="ja-JP" sz="2600" dirty="0">
                <a:latin typeface="メイリオ" panose="020B0604030504040204" pitchFamily="50" charset="-128"/>
                <a:ea typeface="メイリオ" panose="020B0604030504040204" pitchFamily="50" charset="-128"/>
              </a:rPr>
              <a:t>   </a:t>
            </a:r>
            <a:r>
              <a:rPr lang="ja-JP" altLang="ja-JP" sz="2600" dirty="0">
                <a:latin typeface="メイリオ" panose="020B0604030504040204" pitchFamily="50" charset="-128"/>
                <a:ea typeface="メイリオ" panose="020B0604030504040204" pitchFamily="50" charset="-128"/>
              </a:rPr>
              <a:t>直径</a:t>
            </a:r>
            <a:r>
              <a:rPr lang="en-US" altLang="ja-JP" sz="2600" dirty="0">
                <a:latin typeface="メイリオ" panose="020B0604030504040204" pitchFamily="50" charset="-128"/>
                <a:ea typeface="メイリオ" panose="020B0604030504040204" pitchFamily="50" charset="-128"/>
              </a:rPr>
              <a:t>12.5</a:t>
            </a:r>
            <a:r>
              <a:rPr lang="ja-JP" altLang="ja-JP" sz="2600" dirty="0">
                <a:latin typeface="メイリオ" panose="020B0604030504040204" pitchFamily="50" charset="-128"/>
                <a:ea typeface="メイリオ" panose="020B0604030504040204" pitchFamily="50" charset="-128"/>
              </a:rPr>
              <a:t>ｍ、長さ</a:t>
            </a:r>
            <a:r>
              <a:rPr lang="en-US" altLang="ja-JP" sz="2600" dirty="0">
                <a:latin typeface="メイリオ" panose="020B0604030504040204" pitchFamily="50" charset="-128"/>
                <a:ea typeface="メイリオ" panose="020B0604030504040204" pitchFamily="50" charset="-128"/>
              </a:rPr>
              <a:t>4.5km</a:t>
            </a:r>
            <a:r>
              <a:rPr lang="ja-JP" altLang="ja-JP" sz="2600" dirty="0">
                <a:latin typeface="メイリオ" panose="020B0604030504040204" pitchFamily="50" charset="-128"/>
                <a:ea typeface="メイリオ" panose="020B0604030504040204" pitchFamily="50" charset="-128"/>
              </a:rPr>
              <a:t>の貯留量は</a:t>
            </a:r>
            <a:r>
              <a:rPr lang="en-US" altLang="ja-JP" sz="2600" dirty="0">
                <a:latin typeface="メイリオ" panose="020B0604030504040204" pitchFamily="50" charset="-128"/>
                <a:ea typeface="メイリオ" panose="020B0604030504040204" pitchFamily="50" charset="-128"/>
              </a:rPr>
              <a:t> </a:t>
            </a:r>
            <a:r>
              <a:rPr lang="en-US" altLang="ja-JP" sz="2600" b="1" dirty="0">
                <a:solidFill>
                  <a:srgbClr val="FFFF00"/>
                </a:solidFill>
                <a:latin typeface="メイリオ" panose="020B0604030504040204" pitchFamily="50" charset="-128"/>
                <a:ea typeface="メイリオ" panose="020B0604030504040204" pitchFamily="50" charset="-128"/>
              </a:rPr>
              <a:t>55</a:t>
            </a:r>
            <a:r>
              <a:rPr lang="ja-JP" altLang="ja-JP" sz="2600" b="1" dirty="0">
                <a:solidFill>
                  <a:srgbClr val="FFFF00"/>
                </a:solidFill>
                <a:latin typeface="メイリオ" panose="020B0604030504040204" pitchFamily="50" charset="-128"/>
                <a:ea typeface="メイリオ" panose="020B0604030504040204" pitchFamily="50" charset="-128"/>
              </a:rPr>
              <a:t>万㎥</a:t>
            </a:r>
            <a:r>
              <a:rPr lang="en-US" altLang="ja-JP" sz="2600" b="1" dirty="0">
                <a:solidFill>
                  <a:srgbClr val="FFFF00"/>
                </a:solidFill>
                <a:latin typeface="メイリオ" panose="020B0604030504040204" pitchFamily="50" charset="-128"/>
                <a:ea typeface="メイリオ" panose="020B0604030504040204" pitchFamily="50" charset="-128"/>
              </a:rPr>
              <a:t> </a:t>
            </a:r>
            <a:r>
              <a:rPr lang="ja-JP" altLang="en-US" sz="2600" b="1" dirty="0">
                <a:solidFill>
                  <a:srgbClr val="FFFF00"/>
                </a:solidFill>
                <a:latin typeface="メイリオ" panose="020B0604030504040204" pitchFamily="50" charset="-128"/>
                <a:ea typeface="メイリオ" panose="020B0604030504040204" pitchFamily="50" charset="-128"/>
              </a:rPr>
              <a:t>＝</a:t>
            </a:r>
            <a:r>
              <a:rPr lang="en-US" altLang="ja-JP" sz="2600" b="1" dirty="0">
                <a:solidFill>
                  <a:srgbClr val="FFFF00"/>
                </a:solidFill>
                <a:latin typeface="メイリオ" panose="020B0604030504040204" pitchFamily="50" charset="-128"/>
                <a:ea typeface="メイリオ" panose="020B0604030504040204" pitchFamily="50" charset="-128"/>
              </a:rPr>
              <a:t>550,000</a:t>
            </a:r>
            <a:r>
              <a:rPr lang="ja-JP" altLang="ja-JP" sz="2600" b="1" dirty="0">
                <a:solidFill>
                  <a:srgbClr val="FFFF00"/>
                </a:solidFill>
                <a:latin typeface="メイリオ" panose="020B0604030504040204" pitchFamily="50" charset="-128"/>
                <a:ea typeface="メイリオ" panose="020B0604030504040204" pitchFamily="50" charset="-128"/>
              </a:rPr>
              <a:t> ㎥</a:t>
            </a:r>
            <a:r>
              <a:rPr lang="en-US" altLang="ja-JP" sz="2600" b="1" dirty="0">
                <a:solidFill>
                  <a:srgbClr val="FFFF00"/>
                </a:solidFill>
                <a:latin typeface="メイリオ" panose="020B0604030504040204" pitchFamily="50" charset="-128"/>
                <a:ea typeface="メイリオ" panose="020B0604030504040204" pitchFamily="50" charset="-128"/>
              </a:rPr>
              <a:t> </a:t>
            </a:r>
          </a:p>
          <a:p>
            <a:pPr marL="0" indent="0">
              <a:buNone/>
            </a:pPr>
            <a:r>
              <a:rPr lang="ja-JP" altLang="ja-JP" sz="2600" b="1" dirty="0">
                <a:latin typeface="メイリオ" panose="020B0604030504040204" pitchFamily="50" charset="-128"/>
                <a:ea typeface="メイリオ" panose="020B0604030504040204" pitchFamily="50" charset="-128"/>
              </a:rPr>
              <a:t>■</a:t>
            </a:r>
            <a:r>
              <a:rPr lang="en-US" altLang="ja-JP" sz="2600" b="1" dirty="0">
                <a:latin typeface="メイリオ" panose="020B0604030504040204" pitchFamily="50" charset="-128"/>
                <a:ea typeface="メイリオ" panose="020B0604030504040204" pitchFamily="50" charset="-128"/>
              </a:rPr>
              <a:t>3,370ha</a:t>
            </a:r>
            <a:r>
              <a:rPr lang="ja-JP" altLang="en-US" sz="2600" b="1" dirty="0">
                <a:latin typeface="メイリオ" panose="020B0604030504040204" pitchFamily="50" charset="-128"/>
                <a:ea typeface="メイリオ" panose="020B0604030504040204" pitchFamily="50" charset="-128"/>
              </a:rPr>
              <a:t>にまとまった</a:t>
            </a:r>
            <a:r>
              <a:rPr lang="ja-JP" altLang="ja-JP" sz="2600" b="1" dirty="0">
                <a:latin typeface="メイリオ" panose="020B0604030504040204" pitchFamily="50" charset="-128"/>
                <a:ea typeface="メイリオ" panose="020B0604030504040204" pitchFamily="50" charset="-128"/>
              </a:rPr>
              <a:t>雨（総雨量50mm</a:t>
            </a:r>
            <a:r>
              <a:rPr lang="en-US" altLang="ja-JP" sz="2600" b="1" dirty="0">
                <a:latin typeface="メイリオ" panose="020B0604030504040204" pitchFamily="50" charset="-128"/>
                <a:ea typeface="メイリオ" panose="020B0604030504040204" pitchFamily="50" charset="-128"/>
              </a:rPr>
              <a:t> = </a:t>
            </a:r>
            <a:r>
              <a:rPr lang="en-US" altLang="ja-JP" sz="2600" b="1" u="sng" dirty="0">
                <a:latin typeface="メイリオ" panose="020B0604030504040204" pitchFamily="50" charset="-128"/>
                <a:ea typeface="メイリオ" panose="020B0604030504040204" pitchFamily="50" charset="-128"/>
              </a:rPr>
              <a:t>5×10</a:t>
            </a:r>
            <a:r>
              <a:rPr lang="en-US" altLang="ja-JP" sz="2600" b="1" u="sng" baseline="30000" dirty="0">
                <a:latin typeface="メイリオ" panose="020B0604030504040204" pitchFamily="50" charset="-128"/>
                <a:ea typeface="メイリオ" panose="020B0604030504040204" pitchFamily="50" charset="-128"/>
              </a:rPr>
              <a:t>-2</a:t>
            </a:r>
            <a:r>
              <a:rPr lang="en-US" altLang="ja-JP" sz="2600" b="1" u="sng" dirty="0">
                <a:latin typeface="メイリオ" panose="020B0604030504040204" pitchFamily="50" charset="-128"/>
                <a:ea typeface="メイリオ" panose="020B0604030504040204" pitchFamily="50" charset="-128"/>
              </a:rPr>
              <a:t>m</a:t>
            </a:r>
            <a:r>
              <a:rPr lang="ja-JP" altLang="ja-JP" sz="2600" b="1" dirty="0">
                <a:latin typeface="メイリオ" panose="020B0604030504040204" pitchFamily="50" charset="-128"/>
                <a:ea typeface="メイリオ" panose="020B0604030504040204" pitchFamily="50" charset="-128"/>
              </a:rPr>
              <a:t>）</a:t>
            </a:r>
            <a:r>
              <a:rPr lang="ja-JP" altLang="en-US" sz="2600" b="1" dirty="0">
                <a:latin typeface="メイリオ" panose="020B0604030504040204" pitchFamily="50" charset="-128"/>
                <a:ea typeface="メイリオ" panose="020B0604030504040204" pitchFamily="50" charset="-128"/>
              </a:rPr>
              <a:t>が満遍なく降ると</a:t>
            </a:r>
            <a:endParaRPr lang="en-US" altLang="ja-JP" sz="2600" b="1" dirty="0">
              <a:latin typeface="メイリオ" panose="020B0604030504040204" pitchFamily="50" charset="-128"/>
              <a:ea typeface="メイリオ" panose="020B0604030504040204" pitchFamily="50" charset="-128"/>
            </a:endParaRPr>
          </a:p>
          <a:p>
            <a:pPr marL="0" indent="0">
              <a:buNone/>
            </a:pPr>
            <a:r>
              <a:rPr lang="ja-JP" altLang="en-US" sz="2600" b="1" dirty="0">
                <a:latin typeface="メイリオ" panose="020B0604030504040204" pitchFamily="50" charset="-128"/>
                <a:ea typeface="メイリオ" panose="020B0604030504040204" pitchFamily="50" charset="-128"/>
              </a:rPr>
              <a:t>　</a:t>
            </a:r>
            <a:r>
              <a:rPr lang="en-US" altLang="ja-JP" sz="2600" b="1" dirty="0">
                <a:latin typeface="メイリオ" panose="020B0604030504040204" pitchFamily="50" charset="-128"/>
                <a:ea typeface="メイリオ" panose="020B0604030504040204" pitchFamily="50" charset="-128"/>
              </a:rPr>
              <a:t> </a:t>
            </a:r>
            <a:r>
              <a:rPr lang="en-US" altLang="ja-JP" sz="2600" b="1" u="sng" dirty="0">
                <a:latin typeface="メイリオ" panose="020B0604030504040204" pitchFamily="50" charset="-128"/>
                <a:ea typeface="メイリオ" panose="020B0604030504040204" pitchFamily="50" charset="-128"/>
              </a:rPr>
              <a:t>3.37× 10</a:t>
            </a:r>
            <a:r>
              <a:rPr lang="en-US" altLang="ja-JP" sz="2600" b="1" u="sng" baseline="30000" dirty="0">
                <a:latin typeface="メイリオ" panose="020B0604030504040204" pitchFamily="50" charset="-128"/>
                <a:ea typeface="メイリオ" panose="020B0604030504040204" pitchFamily="50" charset="-128"/>
              </a:rPr>
              <a:t>7</a:t>
            </a:r>
            <a:r>
              <a:rPr lang="ja-JP" altLang="en-US" sz="2600" b="1" u="sng" dirty="0">
                <a:latin typeface="メイリオ" panose="020B0604030504040204" pitchFamily="50" charset="-128"/>
                <a:ea typeface="メイリオ" panose="020B0604030504040204" pitchFamily="50" charset="-128"/>
              </a:rPr>
              <a:t>㎥</a:t>
            </a:r>
            <a:r>
              <a:rPr lang="en-US" altLang="ja-JP" sz="2600" b="1" u="sng" dirty="0">
                <a:latin typeface="メイリオ" panose="020B0604030504040204" pitchFamily="50" charset="-128"/>
                <a:ea typeface="メイリオ" panose="020B0604030504040204" pitchFamily="50" charset="-128"/>
              </a:rPr>
              <a:t> </a:t>
            </a:r>
            <a:r>
              <a:rPr lang="en-US" altLang="ja-JP" sz="2600" b="1" dirty="0">
                <a:latin typeface="メイリオ" panose="020B0604030504040204" pitchFamily="50" charset="-128"/>
                <a:ea typeface="メイリオ" panose="020B0604030504040204" pitchFamily="50" charset="-128"/>
              </a:rPr>
              <a:t>× </a:t>
            </a:r>
            <a:r>
              <a:rPr lang="en-US" altLang="ja-JP" sz="2600" b="1" u="sng" dirty="0">
                <a:latin typeface="メイリオ" panose="020B0604030504040204" pitchFamily="50" charset="-128"/>
                <a:ea typeface="メイリオ" panose="020B0604030504040204" pitchFamily="50" charset="-128"/>
              </a:rPr>
              <a:t>5×10</a:t>
            </a:r>
            <a:r>
              <a:rPr lang="en-US" altLang="ja-JP" sz="2600" b="1" u="sng" baseline="30000" dirty="0">
                <a:latin typeface="メイリオ" panose="020B0604030504040204" pitchFamily="50" charset="-128"/>
                <a:ea typeface="メイリオ" panose="020B0604030504040204" pitchFamily="50" charset="-128"/>
              </a:rPr>
              <a:t>-2</a:t>
            </a:r>
            <a:r>
              <a:rPr lang="en-US" altLang="ja-JP" sz="2600" b="1" u="sng" dirty="0">
                <a:latin typeface="メイリオ" panose="020B0604030504040204" pitchFamily="50" charset="-128"/>
                <a:ea typeface="メイリオ" panose="020B0604030504040204" pitchFamily="50" charset="-128"/>
              </a:rPr>
              <a:t>m</a:t>
            </a:r>
            <a:r>
              <a:rPr lang="en-US" altLang="ja-JP" sz="2600" b="1" dirty="0">
                <a:latin typeface="メイリオ" panose="020B0604030504040204" pitchFamily="50" charset="-128"/>
                <a:ea typeface="メイリオ" panose="020B0604030504040204" pitchFamily="50" charset="-128"/>
              </a:rPr>
              <a:t> </a:t>
            </a:r>
            <a:r>
              <a:rPr lang="ja-JP" altLang="en-US" sz="2600" b="1" dirty="0">
                <a:latin typeface="メイリオ" panose="020B0604030504040204" pitchFamily="50" charset="-128"/>
                <a:ea typeface="メイリオ" panose="020B0604030504040204" pitchFamily="50" charset="-128"/>
              </a:rPr>
              <a:t>＝ </a:t>
            </a:r>
            <a:r>
              <a:rPr lang="en-US" altLang="ja-JP" sz="2600" b="1" dirty="0">
                <a:latin typeface="メイリオ" panose="020B0604030504040204" pitchFamily="50" charset="-128"/>
                <a:ea typeface="メイリオ" panose="020B0604030504040204" pitchFamily="50" charset="-128"/>
              </a:rPr>
              <a:t>1.685 × 10</a:t>
            </a:r>
            <a:r>
              <a:rPr lang="en-US" altLang="ja-JP" sz="2600" b="1" baseline="30000" dirty="0">
                <a:latin typeface="メイリオ" panose="020B0604030504040204" pitchFamily="50" charset="-128"/>
                <a:ea typeface="メイリオ" panose="020B0604030504040204" pitchFamily="50" charset="-128"/>
              </a:rPr>
              <a:t>6 </a:t>
            </a:r>
            <a:r>
              <a:rPr lang="ja-JP" altLang="en-US" sz="2600" b="1" dirty="0">
                <a:latin typeface="メイリオ" panose="020B0604030504040204" pitchFamily="50" charset="-128"/>
                <a:ea typeface="メイリオ" panose="020B0604030504040204" pitchFamily="50" charset="-128"/>
              </a:rPr>
              <a:t>㎥ </a:t>
            </a:r>
            <a:endParaRPr lang="en-US" altLang="ja-JP" sz="2600" b="1" dirty="0">
              <a:latin typeface="メイリオ" panose="020B0604030504040204" pitchFamily="50" charset="-128"/>
              <a:ea typeface="メイリオ" panose="020B0604030504040204" pitchFamily="50" charset="-128"/>
            </a:endParaRPr>
          </a:p>
          <a:p>
            <a:pPr marL="0" indent="0">
              <a:buNone/>
            </a:pPr>
            <a:endParaRPr lang="en-US" altLang="ja-JP" sz="2600" b="1" dirty="0">
              <a:latin typeface="メイリオ" panose="020B0604030504040204" pitchFamily="50" charset="-128"/>
              <a:ea typeface="メイリオ" panose="020B0604030504040204" pitchFamily="50" charset="-128"/>
            </a:endParaRPr>
          </a:p>
          <a:p>
            <a:pPr marL="0" indent="0">
              <a:buNone/>
            </a:pPr>
            <a:r>
              <a:rPr lang="ja-JP" altLang="en-US" sz="2600" b="1" dirty="0">
                <a:latin typeface="メイリオ" panose="020B0604030504040204" pitchFamily="50" charset="-128"/>
                <a:ea typeface="メイリオ" panose="020B0604030504040204" pitchFamily="50" charset="-128"/>
              </a:rPr>
              <a:t>　まとまった雨 </a:t>
            </a:r>
            <a:r>
              <a:rPr lang="en-US" altLang="ja-JP" sz="2600" b="1" dirty="0">
                <a:solidFill>
                  <a:srgbClr val="FFFF00"/>
                </a:solidFill>
                <a:latin typeface="メイリオ" panose="020B0604030504040204" pitchFamily="50" charset="-128"/>
                <a:ea typeface="メイリオ" panose="020B0604030504040204" pitchFamily="50" charset="-128"/>
              </a:rPr>
              <a:t>1.685 × 10</a:t>
            </a:r>
            <a:r>
              <a:rPr lang="en-US" altLang="ja-JP" sz="2600" b="1" baseline="30000" dirty="0">
                <a:solidFill>
                  <a:srgbClr val="FFFF00"/>
                </a:solidFill>
                <a:latin typeface="メイリオ" panose="020B0604030504040204" pitchFamily="50" charset="-128"/>
                <a:ea typeface="メイリオ" panose="020B0604030504040204" pitchFamily="50" charset="-128"/>
              </a:rPr>
              <a:t>6 </a:t>
            </a:r>
            <a:r>
              <a:rPr lang="ja-JP" altLang="en-US" sz="2600" b="1" dirty="0">
                <a:solidFill>
                  <a:srgbClr val="FFFF00"/>
                </a:solidFill>
                <a:latin typeface="メイリオ" panose="020B0604030504040204" pitchFamily="50" charset="-128"/>
                <a:ea typeface="メイリオ" panose="020B0604030504040204" pitchFamily="50" charset="-128"/>
              </a:rPr>
              <a:t>㎥ 　</a:t>
            </a:r>
            <a:r>
              <a:rPr lang="ja-JP" altLang="en-US" sz="2600" b="1" dirty="0">
                <a:latin typeface="メイリオ" panose="020B0604030504040204" pitchFamily="50" charset="-128"/>
                <a:ea typeface="メイリオ" panose="020B0604030504040204" pitchFamily="50" charset="-128"/>
              </a:rPr>
              <a:t>＞　</a:t>
            </a:r>
            <a:r>
              <a:rPr lang="en-US" altLang="ja-JP" sz="2400" dirty="0">
                <a:latin typeface="メイリオ" panose="020B0604030504040204" pitchFamily="50" charset="-128"/>
                <a:ea typeface="メイリオ" panose="020B0604030504040204" pitchFamily="50" charset="-128"/>
              </a:rPr>
              <a:t> </a:t>
            </a:r>
            <a:r>
              <a:rPr lang="en-US" altLang="ja-JP" sz="2400" b="1" dirty="0">
                <a:latin typeface="メイリオ" panose="020B0604030504040204" pitchFamily="50" charset="-128"/>
                <a:ea typeface="メイリオ" panose="020B0604030504040204" pitchFamily="50" charset="-128"/>
              </a:rPr>
              <a:t>55</a:t>
            </a:r>
            <a:r>
              <a:rPr lang="ja-JP" altLang="ja-JP" sz="2400" b="1" dirty="0">
                <a:latin typeface="メイリオ" panose="020B0604030504040204" pitchFamily="50" charset="-128"/>
                <a:ea typeface="メイリオ" panose="020B0604030504040204" pitchFamily="50" charset="-128"/>
              </a:rPr>
              <a:t>万㎥</a:t>
            </a:r>
            <a:r>
              <a:rPr lang="ja-JP" altLang="en-US" sz="2400" b="1" dirty="0">
                <a:latin typeface="メイリオ" panose="020B0604030504040204" pitchFamily="50" charset="-128"/>
                <a:ea typeface="メイリオ" panose="020B0604030504040204" pitchFamily="50" charset="-128"/>
              </a:rPr>
              <a:t>＝</a:t>
            </a:r>
            <a:r>
              <a:rPr lang="en-US" altLang="ja-JP" sz="2400" b="1" dirty="0">
                <a:solidFill>
                  <a:srgbClr val="FFFF00"/>
                </a:solidFill>
                <a:latin typeface="メイリオ" panose="020B0604030504040204" pitchFamily="50" charset="-128"/>
                <a:ea typeface="メイリオ" panose="020B0604030504040204" pitchFamily="50" charset="-128"/>
              </a:rPr>
              <a:t>0.55× 10</a:t>
            </a:r>
            <a:r>
              <a:rPr lang="en-US" altLang="ja-JP" sz="2400" b="1" baseline="30000" dirty="0">
                <a:solidFill>
                  <a:srgbClr val="FFFF00"/>
                </a:solidFill>
                <a:latin typeface="メイリオ" panose="020B0604030504040204" pitchFamily="50" charset="-128"/>
                <a:ea typeface="メイリオ" panose="020B0604030504040204" pitchFamily="50" charset="-128"/>
              </a:rPr>
              <a:t>6 </a:t>
            </a:r>
            <a:r>
              <a:rPr lang="ja-JP" altLang="en-US" sz="2400" b="1" dirty="0">
                <a:solidFill>
                  <a:srgbClr val="FFFF00"/>
                </a:solidFill>
                <a:latin typeface="メイリオ" panose="020B0604030504040204" pitchFamily="50" charset="-128"/>
                <a:ea typeface="メイリオ" panose="020B0604030504040204" pitchFamily="50" charset="-128"/>
              </a:rPr>
              <a:t>㎥ 　　</a:t>
            </a:r>
            <a:r>
              <a:rPr lang="en-US" altLang="ja-JP" sz="3000" b="1" dirty="0">
                <a:solidFill>
                  <a:srgbClr val="FFFF00"/>
                </a:solidFill>
                <a:latin typeface="メイリオ" panose="020B0604030504040204" pitchFamily="50" charset="-128"/>
                <a:ea typeface="メイリオ" panose="020B0604030504040204" pitchFamily="50" charset="-128"/>
              </a:rPr>
              <a:t>3</a:t>
            </a:r>
            <a:r>
              <a:rPr lang="ja-JP" altLang="en-US" sz="3000" b="1" dirty="0">
                <a:solidFill>
                  <a:srgbClr val="FFFF00"/>
                </a:solidFill>
                <a:latin typeface="メイリオ" panose="020B0604030504040204" pitchFamily="50" charset="-128"/>
                <a:ea typeface="メイリオ" panose="020B0604030504040204" pitchFamily="50" charset="-128"/>
              </a:rPr>
              <a:t>倍！</a:t>
            </a:r>
            <a:r>
              <a:rPr lang="ja-JP" altLang="en-US" sz="2400" b="1" dirty="0">
                <a:solidFill>
                  <a:srgbClr val="FF0000"/>
                </a:solidFill>
                <a:latin typeface="メイリオ" panose="020B0604030504040204" pitchFamily="50" charset="-128"/>
                <a:ea typeface="メイリオ" panose="020B0604030504040204" pitchFamily="50" charset="-128"/>
              </a:rPr>
              <a:t>　</a:t>
            </a:r>
            <a:endParaRPr lang="en-US" altLang="ja-JP" sz="2600" b="1" dirty="0">
              <a:solidFill>
                <a:srgbClr val="FF0000"/>
              </a:solidFill>
              <a:latin typeface="メイリオ" panose="020B0604030504040204" pitchFamily="50" charset="-128"/>
              <a:ea typeface="メイリオ" panose="020B0604030504040204" pitchFamily="50" charset="-128"/>
            </a:endParaRPr>
          </a:p>
          <a:p>
            <a:pPr marL="0" indent="0">
              <a:buNone/>
            </a:pPr>
            <a:endParaRPr lang="en-US" altLang="ja-JP" sz="2600" b="1" dirty="0"/>
          </a:p>
        </p:txBody>
      </p:sp>
      <p:pic>
        <p:nvPicPr>
          <p:cNvPr id="7" name="図 6">
            <a:extLst>
              <a:ext uri="{FF2B5EF4-FFF2-40B4-BE49-F238E27FC236}">
                <a16:creationId xmlns:a16="http://schemas.microsoft.com/office/drawing/2014/main" id="{4C216D4A-65E7-DF51-01F1-8FB8EAE04C4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99299" y="3945755"/>
            <a:ext cx="4419600" cy="2583180"/>
          </a:xfrm>
          <a:prstGeom prst="rect">
            <a:avLst/>
          </a:prstGeom>
          <a:noFill/>
          <a:ln>
            <a:noFill/>
          </a:ln>
        </p:spPr>
      </p:pic>
      <p:pic>
        <p:nvPicPr>
          <p:cNvPr id="8" name="図 7">
            <a:extLst>
              <a:ext uri="{FF2B5EF4-FFF2-40B4-BE49-F238E27FC236}">
                <a16:creationId xmlns:a16="http://schemas.microsoft.com/office/drawing/2014/main" id="{86BA40B6-0834-12C7-F173-896FA7538E8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844176" y="3969171"/>
            <a:ext cx="3478153" cy="2559764"/>
          </a:xfrm>
          <a:prstGeom prst="rect">
            <a:avLst/>
          </a:prstGeom>
          <a:noFill/>
          <a:ln>
            <a:noFill/>
          </a:ln>
        </p:spPr>
      </p:pic>
    </p:spTree>
    <p:extLst>
      <p:ext uri="{BB962C8B-B14F-4D97-AF65-F5344CB8AC3E}">
        <p14:creationId xmlns:p14="http://schemas.microsoft.com/office/powerpoint/2010/main" val="16528869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567960BE-30B1-1AE3-7B7E-9DF2FA1D7602}"/>
              </a:ext>
            </a:extLst>
          </p:cNvPr>
          <p:cNvSpPr>
            <a:spLocks noGrp="1"/>
          </p:cNvSpPr>
          <p:nvPr>
            <p:ph type="sldNum" sz="quarter" idx="12"/>
          </p:nvPr>
        </p:nvSpPr>
        <p:spPr/>
        <p:txBody>
          <a:bodyPr/>
          <a:lstStyle/>
          <a:p>
            <a:fld id="{A845B7A2-84B7-4CBB-9D70-4BB161097611}" type="slidenum">
              <a:rPr kumimoji="1" lang="ja-JP" altLang="en-US" sz="1800" b="1" smtClean="0"/>
              <a:t>16</a:t>
            </a:fld>
            <a:endParaRPr kumimoji="1" lang="ja-JP" altLang="en-US" sz="1800" b="1" dirty="0"/>
          </a:p>
        </p:txBody>
      </p:sp>
      <p:pic>
        <p:nvPicPr>
          <p:cNvPr id="4" name="図 3">
            <a:extLst>
              <a:ext uri="{FF2B5EF4-FFF2-40B4-BE49-F238E27FC236}">
                <a16:creationId xmlns:a16="http://schemas.microsoft.com/office/drawing/2014/main" id="{7803A690-4837-5B15-21AC-96F7ACE87613}"/>
              </a:ext>
            </a:extLst>
          </p:cNvPr>
          <p:cNvPicPr>
            <a:picLocks noChangeAspect="1"/>
          </p:cNvPicPr>
          <p:nvPr/>
        </p:nvPicPr>
        <p:blipFill>
          <a:blip r:embed="rId3"/>
          <a:stretch>
            <a:fillRect/>
          </a:stretch>
        </p:blipFill>
        <p:spPr>
          <a:xfrm>
            <a:off x="6878471" y="3168429"/>
            <a:ext cx="4800221" cy="2904824"/>
          </a:xfrm>
          <a:prstGeom prst="rect">
            <a:avLst/>
          </a:prstGeom>
        </p:spPr>
      </p:pic>
      <p:sp>
        <p:nvSpPr>
          <p:cNvPr id="5" name="テキスト ボックス 4">
            <a:extLst>
              <a:ext uri="{FF2B5EF4-FFF2-40B4-BE49-F238E27FC236}">
                <a16:creationId xmlns:a16="http://schemas.microsoft.com/office/drawing/2014/main" id="{2E64CCB1-D88B-4005-C5A6-C16B65936FCF}"/>
              </a:ext>
            </a:extLst>
          </p:cNvPr>
          <p:cNvSpPr txBox="1"/>
          <p:nvPr/>
        </p:nvSpPr>
        <p:spPr>
          <a:xfrm>
            <a:off x="1172001" y="784747"/>
            <a:ext cx="9847997" cy="1015663"/>
          </a:xfrm>
          <a:prstGeom prst="rect">
            <a:avLst/>
          </a:prstGeom>
          <a:noFill/>
        </p:spPr>
        <p:txBody>
          <a:bodyPr wrap="square" rtlCol="0">
            <a:spAutoFit/>
          </a:bodyPr>
          <a:lstStyle/>
          <a:p>
            <a:r>
              <a:rPr kumimoji="1" lang="ja-JP" altLang="en-US" sz="3000" b="1" dirty="0">
                <a:latin typeface="メイリオ" panose="020B0604030504040204" pitchFamily="50" charset="-128"/>
                <a:ea typeface="メイリオ" panose="020B0604030504040204" pitchFamily="50" charset="-128"/>
              </a:rPr>
              <a:t>内水氾濫に耐えられる基準の雨量や</a:t>
            </a:r>
            <a:br>
              <a:rPr kumimoji="1" lang="en-US" altLang="ja-JP" sz="3000" b="1" dirty="0">
                <a:latin typeface="メイリオ" panose="020B0604030504040204" pitchFamily="50" charset="-128"/>
                <a:ea typeface="メイリオ" panose="020B0604030504040204" pitchFamily="50" charset="-128"/>
              </a:rPr>
            </a:br>
            <a:r>
              <a:rPr kumimoji="1" lang="ja-JP" altLang="en-US" sz="3000" b="1" dirty="0">
                <a:latin typeface="メイリオ" panose="020B0604030504040204" pitchFamily="50" charset="-128"/>
                <a:ea typeface="メイリオ" panose="020B0604030504040204" pitchFamily="50" charset="-128"/>
              </a:rPr>
              <a:t>内水浸水想定区域図の基準となる降雨量の見直しへ</a:t>
            </a:r>
            <a:endParaRPr kumimoji="1" lang="ja-JP" altLang="en-US" sz="3000" dirty="0">
              <a:latin typeface="メイリオ" panose="020B0604030504040204" pitchFamily="50" charset="-128"/>
              <a:ea typeface="メイリオ" panose="020B0604030504040204" pitchFamily="50" charset="-128"/>
            </a:endParaRPr>
          </a:p>
        </p:txBody>
      </p:sp>
      <p:sp>
        <p:nvSpPr>
          <p:cNvPr id="7" name="テキスト ボックス 6">
            <a:extLst>
              <a:ext uri="{FF2B5EF4-FFF2-40B4-BE49-F238E27FC236}">
                <a16:creationId xmlns:a16="http://schemas.microsoft.com/office/drawing/2014/main" id="{D16F0533-5910-CD48-6215-2BB0A3E50687}"/>
              </a:ext>
            </a:extLst>
          </p:cNvPr>
          <p:cNvSpPr txBox="1"/>
          <p:nvPr/>
        </p:nvSpPr>
        <p:spPr>
          <a:xfrm>
            <a:off x="607704" y="2182046"/>
            <a:ext cx="10257809" cy="3570208"/>
          </a:xfrm>
          <a:prstGeom prst="rect">
            <a:avLst/>
          </a:prstGeom>
          <a:noFill/>
        </p:spPr>
        <p:txBody>
          <a:bodyPr wrap="square" rtlCol="0">
            <a:spAutoFit/>
          </a:bodyPr>
          <a:lstStyle/>
          <a:p>
            <a:r>
              <a:rPr kumimoji="1" lang="en-US" altLang="ja-JP" sz="2400" dirty="0">
                <a:latin typeface="メイリオ" panose="020B0604030504040204" pitchFamily="50" charset="-128"/>
                <a:ea typeface="メイリオ" panose="020B0604030504040204" pitchFamily="50" charset="-128"/>
              </a:rPr>
              <a:t>8</a:t>
            </a:r>
            <a:r>
              <a:rPr kumimoji="1" lang="ja-JP" altLang="en-US" sz="2400" dirty="0">
                <a:latin typeface="メイリオ" panose="020B0604030504040204" pitchFamily="50" charset="-128"/>
                <a:ea typeface="メイリオ" panose="020B0604030504040204" pitchFamily="50" charset="-128"/>
              </a:rPr>
              <a:t>月から</a:t>
            </a:r>
            <a:r>
              <a:rPr kumimoji="1" lang="en-US" altLang="ja-JP" sz="2400" dirty="0">
                <a:latin typeface="メイリオ" panose="020B0604030504040204" pitchFamily="50" charset="-128"/>
                <a:ea typeface="メイリオ" panose="020B0604030504040204" pitchFamily="50" charset="-128"/>
              </a:rPr>
              <a:t>9</a:t>
            </a:r>
            <a:r>
              <a:rPr kumimoji="1" lang="ja-JP" altLang="en-US" sz="2400" dirty="0">
                <a:latin typeface="メイリオ" panose="020B0604030504040204" pitchFamily="50" charset="-128"/>
                <a:ea typeface="メイリオ" panose="020B0604030504040204" pitchFamily="50" charset="-128"/>
              </a:rPr>
              <a:t>月にかけ発生した</a:t>
            </a:r>
            <a:r>
              <a:rPr lang="ja-JP" altLang="en-US" sz="2400" dirty="0">
                <a:latin typeface="メイリオ" panose="020B0604030504040204" pitchFamily="50" charset="-128"/>
                <a:ea typeface="メイリオ" panose="020B0604030504040204" pitchFamily="50" charset="-128"/>
              </a:rPr>
              <a:t>豪雨による被害を受け、国土交通省は、</a:t>
            </a:r>
            <a:endParaRPr lang="en-US" altLang="ja-JP" sz="2400" dirty="0">
              <a:latin typeface="メイリオ" panose="020B0604030504040204" pitchFamily="50" charset="-128"/>
              <a:ea typeface="メイリオ" panose="020B0604030504040204" pitchFamily="50" charset="-128"/>
            </a:endParaRPr>
          </a:p>
          <a:p>
            <a:r>
              <a:rPr lang="ja-JP" altLang="en-US" sz="2400" dirty="0">
                <a:latin typeface="メイリオ" panose="020B0604030504040204" pitchFamily="50" charset="-128"/>
                <a:ea typeface="メイリオ" panose="020B0604030504040204" pitchFamily="50" charset="-128"/>
              </a:rPr>
              <a:t>都市部での</a:t>
            </a:r>
            <a:r>
              <a:rPr lang="ja-JP" altLang="en-US" sz="2400" b="1" dirty="0">
                <a:latin typeface="メイリオ" panose="020B0604030504040204" pitchFamily="50" charset="-128"/>
                <a:ea typeface="メイリオ" panose="020B0604030504040204" pitchFamily="50" charset="-128"/>
              </a:rPr>
              <a:t>「内水氾濫」対策</a:t>
            </a:r>
            <a:r>
              <a:rPr lang="ja-JP" altLang="en-US" sz="2400" dirty="0">
                <a:latin typeface="メイリオ" panose="020B0604030504040204" pitchFamily="50" charset="-128"/>
                <a:ea typeface="メイリオ" panose="020B0604030504040204" pitchFamily="50" charset="-128"/>
              </a:rPr>
              <a:t>を強化するため、指針を見直しへ</a:t>
            </a:r>
            <a:endParaRPr lang="en-US" altLang="ja-JP" sz="2400" dirty="0">
              <a:latin typeface="メイリオ" panose="020B0604030504040204" pitchFamily="50" charset="-128"/>
              <a:ea typeface="メイリオ" panose="020B0604030504040204" pitchFamily="50" charset="-128"/>
            </a:endParaRPr>
          </a:p>
          <a:p>
            <a:endParaRPr lang="en-US" altLang="ja-JP" sz="2400" dirty="0">
              <a:latin typeface="メイリオ" panose="020B0604030504040204" pitchFamily="50" charset="-128"/>
              <a:ea typeface="メイリオ" panose="020B0604030504040204" pitchFamily="50" charset="-128"/>
            </a:endParaRPr>
          </a:p>
          <a:p>
            <a:r>
              <a:rPr kumimoji="1" lang="ja-JP" altLang="en-US" sz="2400" dirty="0">
                <a:latin typeface="メイリオ" panose="020B0604030504040204" pitchFamily="50" charset="-128"/>
                <a:ea typeface="メイリオ" panose="020B0604030504040204" pitchFamily="50" charset="-128"/>
              </a:rPr>
              <a:t>自治体が雨水を排水する計画の</a:t>
            </a:r>
            <a:br>
              <a:rPr kumimoji="1" lang="en-US" altLang="ja-JP" sz="2400" dirty="0">
                <a:latin typeface="メイリオ" panose="020B0604030504040204" pitchFamily="50" charset="-128"/>
                <a:ea typeface="メイリオ" panose="020B0604030504040204" pitchFamily="50" charset="-128"/>
              </a:rPr>
            </a:br>
            <a:r>
              <a:rPr kumimoji="1" lang="ja-JP" altLang="en-US" sz="2400" dirty="0">
                <a:latin typeface="メイリオ" panose="020B0604030504040204" pitchFamily="50" charset="-128"/>
                <a:ea typeface="メイリオ" panose="020B0604030504040204" pitchFamily="50" charset="-128"/>
              </a:rPr>
              <a:t>もとになる指針（現在）</a:t>
            </a:r>
            <a:endParaRPr kumimoji="1" lang="en-US" altLang="ja-JP" sz="2400" dirty="0">
              <a:latin typeface="メイリオ" panose="020B0604030504040204" pitchFamily="50" charset="-128"/>
              <a:ea typeface="メイリオ" panose="020B0604030504040204" pitchFamily="50" charset="-128"/>
            </a:endParaRPr>
          </a:p>
          <a:p>
            <a:endParaRPr kumimoji="1" lang="en-US" altLang="ja-JP" sz="1000" dirty="0">
              <a:latin typeface="メイリオ" panose="020B0604030504040204" pitchFamily="50" charset="-128"/>
              <a:ea typeface="メイリオ" panose="020B0604030504040204" pitchFamily="50" charset="-128"/>
            </a:endParaRPr>
          </a:p>
          <a:p>
            <a:r>
              <a:rPr kumimoji="1" lang="ja-JP" altLang="en-US" sz="2400" dirty="0">
                <a:latin typeface="メイリオ" panose="020B0604030504040204" pitchFamily="50" charset="-128"/>
                <a:ea typeface="メイリオ" panose="020B0604030504040204" pitchFamily="50" charset="-128"/>
              </a:rPr>
              <a:t>〇</a:t>
            </a:r>
            <a:r>
              <a:rPr kumimoji="1" lang="en-US" altLang="ja-JP" sz="2400" b="1" dirty="0">
                <a:solidFill>
                  <a:srgbClr val="FFFF00"/>
                </a:solidFill>
                <a:latin typeface="メイリオ" panose="020B0604030504040204" pitchFamily="50" charset="-128"/>
                <a:ea typeface="メイリオ" panose="020B0604030504040204" pitchFamily="50" charset="-128"/>
              </a:rPr>
              <a:t>5</a:t>
            </a:r>
            <a:r>
              <a:rPr kumimoji="1" lang="ja-JP" altLang="en-US" sz="2400" b="1" dirty="0">
                <a:solidFill>
                  <a:srgbClr val="FFFF00"/>
                </a:solidFill>
                <a:latin typeface="メイリオ" panose="020B0604030504040204" pitchFamily="50" charset="-128"/>
                <a:ea typeface="メイリオ" panose="020B0604030504040204" pitchFamily="50" charset="-128"/>
              </a:rPr>
              <a:t>年に</a:t>
            </a:r>
            <a:r>
              <a:rPr kumimoji="1" lang="en-US" altLang="ja-JP" sz="2400" b="1" dirty="0">
                <a:solidFill>
                  <a:srgbClr val="FFFF00"/>
                </a:solidFill>
                <a:latin typeface="メイリオ" panose="020B0604030504040204" pitchFamily="50" charset="-128"/>
                <a:ea typeface="メイリオ" panose="020B0604030504040204" pitchFamily="50" charset="-128"/>
              </a:rPr>
              <a:t>1</a:t>
            </a:r>
            <a:r>
              <a:rPr kumimoji="1" lang="ja-JP" altLang="en-US" sz="2400" b="1" dirty="0">
                <a:solidFill>
                  <a:srgbClr val="FFFF00"/>
                </a:solidFill>
                <a:latin typeface="メイリオ" panose="020B0604030504040204" pitchFamily="50" charset="-128"/>
                <a:ea typeface="メイリオ" panose="020B0604030504040204" pitchFamily="50" charset="-128"/>
              </a:rPr>
              <a:t>度程度の雨（</a:t>
            </a:r>
            <a:r>
              <a:rPr kumimoji="1" lang="en-US" altLang="ja-JP" sz="2400" b="1" dirty="0">
                <a:solidFill>
                  <a:srgbClr val="FFFF00"/>
                </a:solidFill>
                <a:latin typeface="メイリオ" panose="020B0604030504040204" pitchFamily="50" charset="-128"/>
                <a:ea typeface="メイリオ" panose="020B0604030504040204" pitchFamily="50" charset="-128"/>
              </a:rPr>
              <a:t>50mm/</a:t>
            </a:r>
            <a:r>
              <a:rPr kumimoji="1" lang="ja-JP" altLang="en-US" sz="2400" b="1" dirty="0">
                <a:solidFill>
                  <a:srgbClr val="FFFF00"/>
                </a:solidFill>
                <a:latin typeface="メイリオ" panose="020B0604030504040204" pitchFamily="50" charset="-128"/>
                <a:ea typeface="メイリオ" panose="020B0604030504040204" pitchFamily="50" charset="-128"/>
              </a:rPr>
              <a:t>時）</a:t>
            </a:r>
            <a:endParaRPr kumimoji="1" lang="en-US" altLang="ja-JP" sz="2400" b="1" dirty="0">
              <a:solidFill>
                <a:srgbClr val="FFFF00"/>
              </a:solidFill>
              <a:latin typeface="メイリオ" panose="020B0604030504040204" pitchFamily="50" charset="-128"/>
              <a:ea typeface="メイリオ" panose="020B0604030504040204" pitchFamily="50" charset="-128"/>
            </a:endParaRPr>
          </a:p>
          <a:p>
            <a:r>
              <a:rPr kumimoji="1" lang="ja-JP" altLang="en-US" sz="2400" dirty="0">
                <a:latin typeface="メイリオ" panose="020B0604030504040204" pitchFamily="50" charset="-128"/>
                <a:ea typeface="メイリオ" panose="020B0604030504040204" pitchFamily="50" charset="-128"/>
              </a:rPr>
              <a:t>〇都市機能が集まり重点的に対策すべき</a:t>
            </a:r>
            <a:endParaRPr kumimoji="1" lang="en-US" altLang="ja-JP" sz="2400" dirty="0">
              <a:latin typeface="メイリオ" panose="020B0604030504040204" pitchFamily="50" charset="-128"/>
              <a:ea typeface="メイリオ" panose="020B0604030504040204" pitchFamily="50" charset="-128"/>
            </a:endParaRPr>
          </a:p>
          <a:p>
            <a:r>
              <a:rPr kumimoji="1" lang="ja-JP" altLang="en-US" sz="2400" dirty="0">
                <a:latin typeface="メイリオ" panose="020B0604030504040204" pitchFamily="50" charset="-128"/>
                <a:ea typeface="メイリオ" panose="020B0604030504040204" pitchFamily="50" charset="-128"/>
              </a:rPr>
              <a:t>　地区は</a:t>
            </a:r>
            <a:r>
              <a:rPr kumimoji="1" lang="en-US" altLang="ja-JP" sz="2400" b="1" dirty="0">
                <a:solidFill>
                  <a:srgbClr val="FFFF00"/>
                </a:solidFill>
                <a:latin typeface="メイリオ" panose="020B0604030504040204" pitchFamily="50" charset="-128"/>
                <a:ea typeface="メイリオ" panose="020B0604030504040204" pitchFamily="50" charset="-128"/>
              </a:rPr>
              <a:t>10</a:t>
            </a:r>
            <a:r>
              <a:rPr kumimoji="1" lang="ja-JP" altLang="en-US" sz="2400" b="1" dirty="0">
                <a:solidFill>
                  <a:srgbClr val="FFFF00"/>
                </a:solidFill>
                <a:latin typeface="メイリオ" panose="020B0604030504040204" pitchFamily="50" charset="-128"/>
                <a:ea typeface="メイリオ" panose="020B0604030504040204" pitchFamily="50" charset="-128"/>
              </a:rPr>
              <a:t>年に</a:t>
            </a:r>
            <a:r>
              <a:rPr kumimoji="1" lang="en-US" altLang="ja-JP" sz="2400" b="1" dirty="0">
                <a:solidFill>
                  <a:srgbClr val="FFFF00"/>
                </a:solidFill>
                <a:latin typeface="メイリオ" panose="020B0604030504040204" pitchFamily="50" charset="-128"/>
                <a:ea typeface="メイリオ" panose="020B0604030504040204" pitchFamily="50" charset="-128"/>
              </a:rPr>
              <a:t>1</a:t>
            </a:r>
            <a:r>
              <a:rPr kumimoji="1" lang="ja-JP" altLang="en-US" sz="2400" b="1" dirty="0">
                <a:solidFill>
                  <a:srgbClr val="FFFF00"/>
                </a:solidFill>
                <a:latin typeface="メイリオ" panose="020B0604030504040204" pitchFamily="50" charset="-128"/>
                <a:ea typeface="メイリオ" panose="020B0604030504040204" pitchFamily="50" charset="-128"/>
              </a:rPr>
              <a:t>度の雨</a:t>
            </a:r>
            <a:r>
              <a:rPr lang="ja-JP" altLang="en-US" sz="2400" b="1" dirty="0">
                <a:solidFill>
                  <a:srgbClr val="FFFF00"/>
                </a:solidFill>
                <a:latin typeface="メイリオ" panose="020B0604030504040204" pitchFamily="50" charset="-128"/>
                <a:ea typeface="メイリオ" panose="020B0604030504040204" pitchFamily="50" charset="-128"/>
              </a:rPr>
              <a:t>（</a:t>
            </a:r>
            <a:r>
              <a:rPr lang="en-US" altLang="ja-JP" sz="2400" b="1" dirty="0">
                <a:solidFill>
                  <a:srgbClr val="FFFF00"/>
                </a:solidFill>
                <a:latin typeface="メイリオ" panose="020B0604030504040204" pitchFamily="50" charset="-128"/>
                <a:ea typeface="メイリオ" panose="020B0604030504040204" pitchFamily="50" charset="-128"/>
              </a:rPr>
              <a:t>60</a:t>
            </a:r>
            <a:r>
              <a:rPr lang="ja-JP" altLang="en-US" sz="2400" b="1" dirty="0">
                <a:solidFill>
                  <a:srgbClr val="FFFF00"/>
                </a:solidFill>
                <a:latin typeface="メイリオ" panose="020B0604030504040204" pitchFamily="50" charset="-128"/>
                <a:ea typeface="メイリオ" panose="020B0604030504040204" pitchFamily="50" charset="-128"/>
              </a:rPr>
              <a:t>～</a:t>
            </a:r>
            <a:r>
              <a:rPr lang="en-US" altLang="ja-JP" sz="2400" b="1" dirty="0">
                <a:solidFill>
                  <a:srgbClr val="FFFF00"/>
                </a:solidFill>
                <a:latin typeface="メイリオ" panose="020B0604030504040204" pitchFamily="50" charset="-128"/>
                <a:ea typeface="メイリオ" panose="020B0604030504040204" pitchFamily="50" charset="-128"/>
              </a:rPr>
              <a:t>70mm/</a:t>
            </a:r>
            <a:r>
              <a:rPr lang="ja-JP" altLang="en-US" sz="2400" b="1" dirty="0">
                <a:solidFill>
                  <a:srgbClr val="FFFF00"/>
                </a:solidFill>
                <a:latin typeface="メイリオ" panose="020B0604030504040204" pitchFamily="50" charset="-128"/>
                <a:ea typeface="メイリオ" panose="020B0604030504040204" pitchFamily="50" charset="-128"/>
              </a:rPr>
              <a:t>時）</a:t>
            </a:r>
            <a:endParaRPr lang="en-US" altLang="ja-JP" sz="2400" b="1" dirty="0">
              <a:solidFill>
                <a:srgbClr val="FFFF00"/>
              </a:solidFill>
              <a:latin typeface="メイリオ" panose="020B0604030504040204" pitchFamily="50" charset="-128"/>
              <a:ea typeface="メイリオ" panose="020B0604030504040204" pitchFamily="50" charset="-128"/>
            </a:endParaRPr>
          </a:p>
          <a:p>
            <a:r>
              <a:rPr kumimoji="1" lang="ja-JP" altLang="en-US" sz="2400" dirty="0">
                <a:latin typeface="メイリオ" panose="020B0604030504040204" pitchFamily="50" charset="-128"/>
                <a:ea typeface="メイリオ" panose="020B0604030504040204" pitchFamily="50" charset="-128"/>
              </a:rPr>
              <a:t>　ほか</a:t>
            </a:r>
          </a:p>
        </p:txBody>
      </p:sp>
    </p:spTree>
    <p:extLst>
      <p:ext uri="{BB962C8B-B14F-4D97-AF65-F5344CB8AC3E}">
        <p14:creationId xmlns:p14="http://schemas.microsoft.com/office/powerpoint/2010/main" val="10708907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41CA8D88-F519-4C44-B25E-A399C863BCED}"/>
              </a:ext>
            </a:extLst>
          </p:cNvPr>
          <p:cNvSpPr>
            <a:spLocks noGrp="1"/>
          </p:cNvSpPr>
          <p:nvPr>
            <p:ph type="sldNum" sz="quarter" idx="12"/>
          </p:nvPr>
        </p:nvSpPr>
        <p:spPr/>
        <p:txBody>
          <a:bodyPr/>
          <a:lstStyle/>
          <a:p>
            <a:fld id="{A845B7A2-84B7-4CBB-9D70-4BB161097611}" type="slidenum">
              <a:rPr kumimoji="1" lang="ja-JP" altLang="en-US" smtClean="0"/>
              <a:t>17</a:t>
            </a:fld>
            <a:endParaRPr kumimoji="1" lang="ja-JP" altLang="en-US"/>
          </a:p>
        </p:txBody>
      </p:sp>
      <p:pic>
        <p:nvPicPr>
          <p:cNvPr id="6" name="図 5">
            <a:extLst>
              <a:ext uri="{FF2B5EF4-FFF2-40B4-BE49-F238E27FC236}">
                <a16:creationId xmlns:a16="http://schemas.microsoft.com/office/drawing/2014/main" id="{531F3100-E4B1-EEE6-17A6-975CDE0B3155}"/>
              </a:ext>
            </a:extLst>
          </p:cNvPr>
          <p:cNvPicPr>
            <a:picLocks noChangeAspect="1"/>
          </p:cNvPicPr>
          <p:nvPr/>
        </p:nvPicPr>
        <p:blipFill>
          <a:blip r:embed="rId3"/>
          <a:stretch>
            <a:fillRect/>
          </a:stretch>
        </p:blipFill>
        <p:spPr>
          <a:xfrm>
            <a:off x="1630680" y="209508"/>
            <a:ext cx="8778240" cy="6438984"/>
          </a:xfrm>
          <a:prstGeom prst="rect">
            <a:avLst/>
          </a:prstGeom>
        </p:spPr>
      </p:pic>
      <p:sp>
        <p:nvSpPr>
          <p:cNvPr id="8" name="テキスト ボックス 7">
            <a:extLst>
              <a:ext uri="{FF2B5EF4-FFF2-40B4-BE49-F238E27FC236}">
                <a16:creationId xmlns:a16="http://schemas.microsoft.com/office/drawing/2014/main" id="{7FF64DFE-9B93-1808-F1AF-4CDD90F9D2CB}"/>
              </a:ext>
            </a:extLst>
          </p:cNvPr>
          <p:cNvSpPr txBox="1"/>
          <p:nvPr/>
        </p:nvSpPr>
        <p:spPr>
          <a:xfrm>
            <a:off x="150921" y="542412"/>
            <a:ext cx="9847997" cy="461665"/>
          </a:xfrm>
          <a:prstGeom prst="rect">
            <a:avLst/>
          </a:prstGeom>
          <a:noFill/>
        </p:spPr>
        <p:txBody>
          <a:bodyPr wrap="square" rtlCol="0">
            <a:spAutoFit/>
          </a:bodyPr>
          <a:lstStyle/>
          <a:p>
            <a:r>
              <a:rPr kumimoji="1" lang="ja-JP" altLang="en-US" sz="2400" b="1" dirty="0">
                <a:latin typeface="メイリオ" panose="020B0604030504040204" pitchFamily="50" charset="-128"/>
                <a:ea typeface="メイリオ" panose="020B0604030504040204" pitchFamily="50" charset="-128"/>
              </a:rPr>
              <a:t>＜参考＞</a:t>
            </a:r>
            <a:endParaRPr kumimoji="1" lang="ja-JP" altLang="en-US" sz="24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6084525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A134968-FD9A-30ED-E9E9-FC754D2CD7F9}"/>
              </a:ext>
            </a:extLst>
          </p:cNvPr>
          <p:cNvSpPr>
            <a:spLocks noGrp="1"/>
          </p:cNvSpPr>
          <p:nvPr>
            <p:ph type="title"/>
          </p:nvPr>
        </p:nvSpPr>
        <p:spPr>
          <a:xfrm>
            <a:off x="1001261" y="679572"/>
            <a:ext cx="10515600" cy="696327"/>
          </a:xfrm>
        </p:spPr>
        <p:txBody>
          <a:bodyPr>
            <a:normAutofit/>
          </a:bodyPr>
          <a:lstStyle/>
          <a:p>
            <a:r>
              <a:rPr lang="ja-JP" altLang="en-US" sz="3000" b="1" dirty="0">
                <a:latin typeface="メイリオ" panose="020B0604030504040204" pitchFamily="50" charset="-128"/>
                <a:ea typeface="メイリオ" panose="020B0604030504040204" pitchFamily="50" charset="-128"/>
              </a:rPr>
              <a:t>⑹　</a:t>
            </a:r>
            <a:r>
              <a:rPr lang="ja-JP" altLang="ja-JP" sz="3000" b="1" dirty="0">
                <a:latin typeface="メイリオ" panose="020B0604030504040204" pitchFamily="50" charset="-128"/>
                <a:ea typeface="メイリオ" panose="020B0604030504040204" pitchFamily="50" charset="-128"/>
              </a:rPr>
              <a:t>知られざる</a:t>
            </a:r>
            <a:r>
              <a:rPr lang="ja-JP" altLang="en-US" sz="3000" b="1" dirty="0">
                <a:latin typeface="メイリオ" panose="020B0604030504040204" pitchFamily="50" charset="-128"/>
                <a:ea typeface="メイリオ" panose="020B0604030504040204" pitchFamily="50" charset="-128"/>
              </a:rPr>
              <a:t>消防活動の危険性と困難性</a:t>
            </a:r>
            <a:endParaRPr kumimoji="1" lang="ja-JP" altLang="en-US" sz="3000" b="1" dirty="0">
              <a:latin typeface="メイリオ" panose="020B0604030504040204" pitchFamily="50" charset="-128"/>
              <a:ea typeface="メイリオ" panose="020B0604030504040204" pitchFamily="50" charset="-128"/>
            </a:endParaRPr>
          </a:p>
        </p:txBody>
      </p:sp>
      <p:sp>
        <p:nvSpPr>
          <p:cNvPr id="3" name="コンテンツ プレースホルダー 2">
            <a:extLst>
              <a:ext uri="{FF2B5EF4-FFF2-40B4-BE49-F238E27FC236}">
                <a16:creationId xmlns:a16="http://schemas.microsoft.com/office/drawing/2014/main" id="{615AD09B-AD36-6842-56C3-B6F950B8384E}"/>
              </a:ext>
            </a:extLst>
          </p:cNvPr>
          <p:cNvSpPr>
            <a:spLocks noGrp="1"/>
          </p:cNvSpPr>
          <p:nvPr>
            <p:ph idx="1"/>
          </p:nvPr>
        </p:nvSpPr>
        <p:spPr>
          <a:xfrm>
            <a:off x="895564" y="1447259"/>
            <a:ext cx="10726993" cy="4351338"/>
          </a:xfrm>
        </p:spPr>
        <p:txBody>
          <a:bodyPr>
            <a:noAutofit/>
          </a:bodyPr>
          <a:lstStyle/>
          <a:p>
            <a:pPr marL="0" indent="0">
              <a:buNone/>
            </a:pPr>
            <a:r>
              <a:rPr lang="ja-JP" altLang="ja-JP" sz="2600" b="1" dirty="0">
                <a:solidFill>
                  <a:srgbClr val="FFFF00"/>
                </a:solidFill>
                <a:latin typeface="メイリオ" panose="020B0604030504040204" pitchFamily="50" charset="-128"/>
                <a:ea typeface="メイリオ" panose="020B0604030504040204" pitchFamily="50" charset="-128"/>
              </a:rPr>
              <a:t>【空中消火と地上部隊の</a:t>
            </a:r>
            <a:r>
              <a:rPr lang="ja-JP" altLang="en-US" sz="2600" b="1" dirty="0">
                <a:solidFill>
                  <a:srgbClr val="FFFF00"/>
                </a:solidFill>
                <a:latin typeface="メイリオ" panose="020B0604030504040204" pitchFamily="50" charset="-128"/>
                <a:ea typeface="メイリオ" panose="020B0604030504040204" pitchFamily="50" charset="-128"/>
              </a:rPr>
              <a:t>綿密な</a:t>
            </a:r>
            <a:r>
              <a:rPr lang="ja-JP" altLang="ja-JP" sz="2600" b="1" dirty="0">
                <a:solidFill>
                  <a:srgbClr val="FFFF00"/>
                </a:solidFill>
                <a:latin typeface="メイリオ" panose="020B0604030504040204" pitchFamily="50" charset="-128"/>
                <a:ea typeface="メイリオ" panose="020B0604030504040204" pitchFamily="50" charset="-128"/>
              </a:rPr>
              <a:t>連携</a:t>
            </a:r>
            <a:r>
              <a:rPr lang="ja-JP" altLang="en-US" sz="2600" b="1" dirty="0">
                <a:solidFill>
                  <a:srgbClr val="FFFF00"/>
                </a:solidFill>
                <a:latin typeface="メイリオ" panose="020B0604030504040204" pitchFamily="50" charset="-128"/>
                <a:ea typeface="メイリオ" panose="020B0604030504040204" pitchFamily="50" charset="-128"/>
              </a:rPr>
              <a:t>が必須</a:t>
            </a:r>
            <a:r>
              <a:rPr lang="ja-JP" altLang="ja-JP" sz="2600" b="1" dirty="0">
                <a:solidFill>
                  <a:srgbClr val="FFFF00"/>
                </a:solidFill>
                <a:latin typeface="メイリオ" panose="020B0604030504040204" pitchFamily="50" charset="-128"/>
                <a:ea typeface="メイリオ" panose="020B0604030504040204" pitchFamily="50" charset="-128"/>
              </a:rPr>
              <a:t>】 </a:t>
            </a:r>
            <a:endParaRPr lang="en-US" altLang="ja-JP" sz="2600" b="1" dirty="0">
              <a:solidFill>
                <a:srgbClr val="FFFF00"/>
              </a:solidFill>
              <a:latin typeface="メイリオ" panose="020B0604030504040204" pitchFamily="50" charset="-128"/>
              <a:ea typeface="メイリオ" panose="020B0604030504040204" pitchFamily="50" charset="-128"/>
            </a:endParaRPr>
          </a:p>
          <a:p>
            <a:pPr marL="0" indent="0">
              <a:buNone/>
            </a:pPr>
            <a:r>
              <a:rPr lang="ja-JP" altLang="ja-JP" sz="2600" b="1" dirty="0">
                <a:latin typeface="メイリオ" panose="020B0604030504040204" pitchFamily="50" charset="-128"/>
                <a:ea typeface="メイリオ" panose="020B0604030504040204" pitchFamily="50" charset="-128"/>
              </a:rPr>
              <a:t>［自衛隊・消防ヘリ］</a:t>
            </a:r>
            <a:endParaRPr lang="en-US" altLang="ja-JP" sz="2600" b="1" dirty="0">
              <a:latin typeface="メイリオ" panose="020B0604030504040204" pitchFamily="50" charset="-128"/>
              <a:ea typeface="メイリオ" panose="020B0604030504040204" pitchFamily="50" charset="-128"/>
            </a:endParaRPr>
          </a:p>
          <a:p>
            <a:pPr marL="0" indent="0">
              <a:buNone/>
            </a:pPr>
            <a:r>
              <a:rPr lang="en-US" altLang="ja-JP" sz="2600" b="1" dirty="0">
                <a:latin typeface="メイリオ" panose="020B0604030504040204" pitchFamily="50" charset="-128"/>
                <a:ea typeface="メイリオ" panose="020B0604030504040204" pitchFamily="50" charset="-128"/>
              </a:rPr>
              <a:t>  </a:t>
            </a:r>
            <a:r>
              <a:rPr lang="ja-JP" altLang="ja-JP" sz="2600" b="1" dirty="0">
                <a:solidFill>
                  <a:srgbClr val="FFFF00"/>
                </a:solidFill>
                <a:latin typeface="メイリオ" panose="020B0604030504040204" pitchFamily="50" charset="-128"/>
                <a:ea typeface="メイリオ" panose="020B0604030504040204" pitchFamily="50" charset="-128"/>
              </a:rPr>
              <a:t>大量放水の衝撃 </a:t>
            </a:r>
            <a:r>
              <a:rPr lang="ja-JP" altLang="ja-JP" sz="2600" dirty="0">
                <a:latin typeface="メイリオ" panose="020B0604030504040204" pitchFamily="50" charset="-128"/>
                <a:ea typeface="メイリオ" panose="020B0604030504040204" pitchFamily="50" charset="-128"/>
              </a:rPr>
              <a:t>⇒ </a:t>
            </a:r>
            <a:r>
              <a:rPr lang="ja-JP" altLang="en-US" sz="2600" dirty="0">
                <a:latin typeface="メイリオ" panose="020B0604030504040204" pitchFamily="50" charset="-128"/>
                <a:ea typeface="メイリオ" panose="020B0604030504040204" pitchFamily="50" charset="-128"/>
              </a:rPr>
              <a:t>落下する消火水の水圧で</a:t>
            </a:r>
            <a:r>
              <a:rPr lang="ja-JP" altLang="en-US" sz="2600" b="1" dirty="0">
                <a:solidFill>
                  <a:srgbClr val="FFFF00"/>
                </a:solidFill>
                <a:latin typeface="メイリオ" panose="020B0604030504040204" pitchFamily="50" charset="-128"/>
                <a:ea typeface="メイリオ" panose="020B0604030504040204" pitchFamily="50" charset="-128"/>
              </a:rPr>
              <a:t>木造家屋が倒壊・損壊</a:t>
            </a:r>
            <a:endParaRPr lang="en-US" altLang="ja-JP" sz="2600" b="1" dirty="0">
              <a:solidFill>
                <a:srgbClr val="FFFF00"/>
              </a:solidFill>
              <a:latin typeface="メイリオ" panose="020B0604030504040204" pitchFamily="50" charset="-128"/>
              <a:ea typeface="メイリオ" panose="020B0604030504040204" pitchFamily="50" charset="-128"/>
            </a:endParaRPr>
          </a:p>
          <a:p>
            <a:pPr marL="0" indent="0">
              <a:buNone/>
            </a:pPr>
            <a:r>
              <a:rPr lang="ja-JP" altLang="en-US" sz="2600" dirty="0">
                <a:latin typeface="メイリオ" panose="020B0604030504040204" pitchFamily="50" charset="-128"/>
                <a:ea typeface="メイリオ" panose="020B0604030504040204" pitchFamily="50" charset="-128"/>
              </a:rPr>
              <a:t>  するおそれ。また、</a:t>
            </a:r>
            <a:r>
              <a:rPr lang="ja-JP" altLang="ja-JP" sz="2600" dirty="0">
                <a:latin typeface="メイリオ" panose="020B0604030504040204" pitchFamily="50" charset="-128"/>
                <a:ea typeface="メイリオ" panose="020B0604030504040204" pitchFamily="50" charset="-128"/>
              </a:rPr>
              <a:t>下手へ</a:t>
            </a:r>
            <a:r>
              <a:rPr lang="ja-JP" altLang="ja-JP" sz="2600" b="1" dirty="0">
                <a:solidFill>
                  <a:srgbClr val="FFFF00"/>
                </a:solidFill>
                <a:latin typeface="メイリオ" panose="020B0604030504040204" pitchFamily="50" charset="-128"/>
                <a:ea typeface="メイリオ" panose="020B0604030504040204" pitchFamily="50" charset="-128"/>
              </a:rPr>
              <a:t>倒木・落石の危険（二次災害） </a:t>
            </a:r>
            <a:endParaRPr lang="en-US" altLang="ja-JP" sz="2600" b="1" dirty="0">
              <a:solidFill>
                <a:srgbClr val="FFFF00"/>
              </a:solidFill>
              <a:latin typeface="メイリオ" panose="020B0604030504040204" pitchFamily="50" charset="-128"/>
              <a:ea typeface="メイリオ" panose="020B0604030504040204" pitchFamily="50" charset="-128"/>
            </a:endParaRPr>
          </a:p>
          <a:p>
            <a:pPr marL="0" indent="0">
              <a:buNone/>
            </a:pPr>
            <a:r>
              <a:rPr lang="ja-JP" altLang="ja-JP" sz="2600" b="1" u="sng" dirty="0">
                <a:solidFill>
                  <a:srgbClr val="FF0000"/>
                </a:solidFill>
                <a:latin typeface="メイリオ" panose="020B0604030504040204" pitchFamily="50" charset="-128"/>
                <a:ea typeface="メイリオ" panose="020B0604030504040204" pitchFamily="50" charset="-128"/>
              </a:rPr>
              <a:t> </a:t>
            </a:r>
            <a:endParaRPr lang="en-US" altLang="ja-JP" sz="2600" b="1" u="sng" dirty="0">
              <a:solidFill>
                <a:srgbClr val="FF0000"/>
              </a:solidFill>
              <a:latin typeface="メイリオ" panose="020B0604030504040204" pitchFamily="50" charset="-128"/>
              <a:ea typeface="メイリオ" panose="020B0604030504040204" pitchFamily="50" charset="-128"/>
            </a:endParaRPr>
          </a:p>
          <a:p>
            <a:pPr marL="0" indent="0">
              <a:buNone/>
            </a:pPr>
            <a:r>
              <a:rPr lang="ja-JP" altLang="ja-JP" sz="2600" b="1" dirty="0">
                <a:latin typeface="メイリオ" panose="020B0604030504040204" pitchFamily="50" charset="-128"/>
                <a:ea typeface="メイリオ" panose="020B0604030504040204" pitchFamily="50" charset="-128"/>
              </a:rPr>
              <a:t>［地上の消防隊・消防団］ </a:t>
            </a:r>
            <a:endParaRPr lang="en-US" altLang="ja-JP" sz="2600" b="1" dirty="0">
              <a:latin typeface="メイリオ" panose="020B0604030504040204" pitchFamily="50" charset="-128"/>
              <a:ea typeface="メイリオ" panose="020B0604030504040204" pitchFamily="50" charset="-128"/>
            </a:endParaRPr>
          </a:p>
          <a:p>
            <a:pPr marL="0" indent="0">
              <a:buNone/>
            </a:pPr>
            <a:r>
              <a:rPr lang="ja-JP" altLang="en-US" sz="2600" dirty="0">
                <a:latin typeface="メイリオ" panose="020B0604030504040204" pitchFamily="50" charset="-128"/>
                <a:ea typeface="メイリオ" panose="020B0604030504040204" pitchFamily="50" charset="-128"/>
              </a:rPr>
              <a:t>　</a:t>
            </a:r>
            <a:r>
              <a:rPr lang="ja-JP" altLang="ja-JP" sz="2600" dirty="0">
                <a:latin typeface="メイリオ" panose="020B0604030504040204" pitchFamily="50" charset="-128"/>
                <a:ea typeface="メイリオ" panose="020B0604030504040204" pitchFamily="50" charset="-128"/>
              </a:rPr>
              <a:t>・雨が降った後の</a:t>
            </a:r>
            <a:r>
              <a:rPr lang="ja-JP" altLang="ja-JP" sz="2600" b="1" dirty="0">
                <a:solidFill>
                  <a:srgbClr val="FFFF00"/>
                </a:solidFill>
                <a:latin typeface="メイリオ" panose="020B0604030504040204" pitchFamily="50" charset="-128"/>
                <a:ea typeface="メイリオ" panose="020B0604030504040204" pitchFamily="50" charset="-128"/>
              </a:rPr>
              <a:t>足場悪化・土砂崩れ</a:t>
            </a:r>
            <a:r>
              <a:rPr lang="ja-JP" altLang="en-US" sz="2600" dirty="0">
                <a:latin typeface="メイリオ" panose="020B0604030504040204" pitchFamily="50" charset="-128"/>
                <a:ea typeface="メイリオ" panose="020B0604030504040204" pitchFamily="50" charset="-128"/>
              </a:rPr>
              <a:t>の危険</a:t>
            </a:r>
            <a:endParaRPr lang="en-US" altLang="ja-JP" sz="2600" dirty="0">
              <a:latin typeface="メイリオ" panose="020B0604030504040204" pitchFamily="50" charset="-128"/>
              <a:ea typeface="メイリオ" panose="020B0604030504040204" pitchFamily="50" charset="-128"/>
            </a:endParaRPr>
          </a:p>
          <a:p>
            <a:pPr marL="0" indent="0">
              <a:buNone/>
            </a:pPr>
            <a:r>
              <a:rPr lang="ja-JP" altLang="en-US" sz="2600" dirty="0">
                <a:latin typeface="メイリオ" panose="020B0604030504040204" pitchFamily="50" charset="-128"/>
                <a:ea typeface="メイリオ" panose="020B0604030504040204" pitchFamily="50" charset="-128"/>
              </a:rPr>
              <a:t>　・川の水を吸い上げて消火、</a:t>
            </a:r>
            <a:r>
              <a:rPr lang="ja-JP" altLang="ja-JP" sz="2600" b="1" dirty="0">
                <a:solidFill>
                  <a:srgbClr val="FFFF00"/>
                </a:solidFill>
                <a:latin typeface="メイリオ" panose="020B0604030504040204" pitchFamily="50" charset="-128"/>
                <a:ea typeface="メイリオ" panose="020B0604030504040204" pitchFamily="50" charset="-128"/>
              </a:rPr>
              <a:t>背負い式水のう（手作業</a:t>
            </a:r>
            <a:r>
              <a:rPr lang="ja-JP" altLang="en-US" sz="2600" b="1" dirty="0">
                <a:solidFill>
                  <a:srgbClr val="FFFF00"/>
                </a:solidFill>
                <a:latin typeface="メイリオ" panose="020B0604030504040204" pitchFamily="50" charset="-128"/>
                <a:ea typeface="メイリオ" panose="020B0604030504040204" pitchFamily="50" charset="-128"/>
              </a:rPr>
              <a:t>）</a:t>
            </a:r>
            <a:r>
              <a:rPr lang="ja-JP" altLang="en-US" sz="2600" dirty="0">
                <a:latin typeface="メイリオ" panose="020B0604030504040204" pitchFamily="50" charset="-128"/>
                <a:ea typeface="メイリオ" panose="020B0604030504040204" pitchFamily="50" charset="-128"/>
              </a:rPr>
              <a:t>による</a:t>
            </a:r>
            <a:r>
              <a:rPr lang="ja-JP" altLang="ja-JP" sz="2600" dirty="0">
                <a:latin typeface="メイリオ" panose="020B0604030504040204" pitchFamily="50" charset="-128"/>
                <a:ea typeface="メイリオ" panose="020B0604030504040204" pitchFamily="50" charset="-128"/>
              </a:rPr>
              <a:t>消火</a:t>
            </a:r>
            <a:endParaRPr lang="en-US" altLang="ja-JP" sz="2600" dirty="0">
              <a:latin typeface="メイリオ" panose="020B0604030504040204" pitchFamily="50" charset="-128"/>
              <a:ea typeface="メイリオ" panose="020B0604030504040204" pitchFamily="50" charset="-128"/>
            </a:endParaRPr>
          </a:p>
          <a:p>
            <a:pPr marL="0" indent="0">
              <a:buNone/>
            </a:pPr>
            <a:r>
              <a:rPr lang="ja-JP" altLang="en-US" sz="2600" dirty="0">
                <a:latin typeface="メイリオ" panose="020B0604030504040204" pitchFamily="50" charset="-128"/>
                <a:ea typeface="メイリオ" panose="020B0604030504040204" pitchFamily="50" charset="-128"/>
              </a:rPr>
              <a:t>　</a:t>
            </a:r>
            <a:r>
              <a:rPr lang="ja-JP" altLang="ja-JP" sz="2600" dirty="0">
                <a:latin typeface="メイリオ" panose="020B0604030504040204" pitchFamily="50" charset="-128"/>
                <a:ea typeface="メイリオ" panose="020B0604030504040204" pitchFamily="50" charset="-128"/>
              </a:rPr>
              <a:t>・地中深く残る</a:t>
            </a:r>
            <a:r>
              <a:rPr lang="ja-JP" altLang="ja-JP" sz="2600" b="1" dirty="0">
                <a:solidFill>
                  <a:srgbClr val="FFFF00"/>
                </a:solidFill>
                <a:latin typeface="メイリオ" panose="020B0604030504040204" pitchFamily="50" charset="-128"/>
                <a:ea typeface="メイリオ" panose="020B0604030504040204" pitchFamily="50" charset="-128"/>
              </a:rPr>
              <a:t>「火種（燻ぶり）」</a:t>
            </a:r>
            <a:r>
              <a:rPr lang="ja-JP" altLang="ja-JP" sz="2600" dirty="0">
                <a:latin typeface="メイリオ" panose="020B0604030504040204" pitchFamily="50" charset="-128"/>
                <a:ea typeface="メイリオ" panose="020B0604030504040204" pitchFamily="50" charset="-128"/>
              </a:rPr>
              <a:t>の確認 </a:t>
            </a:r>
            <a:endParaRPr kumimoji="1" lang="ja-JP" altLang="en-US" sz="2600" dirty="0">
              <a:latin typeface="メイリオ" panose="020B0604030504040204" pitchFamily="50" charset="-128"/>
              <a:ea typeface="メイリオ" panose="020B0604030504040204" pitchFamily="50" charset="-128"/>
            </a:endParaRPr>
          </a:p>
        </p:txBody>
      </p:sp>
      <p:sp>
        <p:nvSpPr>
          <p:cNvPr id="4" name="スライド番号プレースホルダー 3">
            <a:extLst>
              <a:ext uri="{FF2B5EF4-FFF2-40B4-BE49-F238E27FC236}">
                <a16:creationId xmlns:a16="http://schemas.microsoft.com/office/drawing/2014/main" id="{FE794E8D-9C6F-F5C4-063C-017C0A02C652}"/>
              </a:ext>
            </a:extLst>
          </p:cNvPr>
          <p:cNvSpPr>
            <a:spLocks noGrp="1"/>
          </p:cNvSpPr>
          <p:nvPr>
            <p:ph type="sldNum" sz="quarter" idx="12"/>
          </p:nvPr>
        </p:nvSpPr>
        <p:spPr/>
        <p:txBody>
          <a:bodyPr/>
          <a:lstStyle/>
          <a:p>
            <a:fld id="{A845B7A2-84B7-4CBB-9D70-4BB161097611}" type="slidenum">
              <a:rPr kumimoji="1" lang="ja-JP" altLang="en-US" sz="1800" b="1" smtClean="0"/>
              <a:t>18</a:t>
            </a:fld>
            <a:endParaRPr kumimoji="1" lang="ja-JP" altLang="en-US" sz="1800" b="1" dirty="0"/>
          </a:p>
        </p:txBody>
      </p:sp>
    </p:spTree>
    <p:extLst>
      <p:ext uri="{BB962C8B-B14F-4D97-AF65-F5344CB8AC3E}">
        <p14:creationId xmlns:p14="http://schemas.microsoft.com/office/powerpoint/2010/main" val="8537704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E25286CA-60E8-142A-6AC0-FD5A21996869}"/>
              </a:ext>
            </a:extLst>
          </p:cNvPr>
          <p:cNvSpPr>
            <a:spLocks noGrp="1"/>
          </p:cNvSpPr>
          <p:nvPr>
            <p:ph idx="1"/>
          </p:nvPr>
        </p:nvSpPr>
        <p:spPr>
          <a:xfrm>
            <a:off x="805999" y="1253330"/>
            <a:ext cx="10580001" cy="5165247"/>
          </a:xfrm>
        </p:spPr>
        <p:txBody>
          <a:bodyPr>
            <a:noAutofit/>
          </a:bodyPr>
          <a:lstStyle/>
          <a:p>
            <a:pPr marL="0" indent="0">
              <a:buNone/>
            </a:pPr>
            <a:r>
              <a:rPr lang="ja-JP" altLang="ja-JP" sz="2600" dirty="0">
                <a:latin typeface="メイリオ" panose="020B0604030504040204" pitchFamily="50" charset="-128"/>
                <a:ea typeface="メイリオ" panose="020B0604030504040204" pitchFamily="50" charset="-128"/>
              </a:rPr>
              <a:t>【用語の整理】</a:t>
            </a:r>
            <a:endParaRPr lang="en-US" altLang="ja-JP" sz="2600" dirty="0">
              <a:latin typeface="メイリオ" panose="020B0604030504040204" pitchFamily="50" charset="-128"/>
              <a:ea typeface="メイリオ" panose="020B0604030504040204" pitchFamily="50" charset="-128"/>
            </a:endParaRPr>
          </a:p>
          <a:p>
            <a:pPr marL="0" indent="0">
              <a:buNone/>
            </a:pPr>
            <a:r>
              <a:rPr lang="ja-JP" altLang="ja-JP" sz="2600" dirty="0">
                <a:latin typeface="メイリオ" panose="020B0604030504040204" pitchFamily="50" charset="-128"/>
                <a:ea typeface="メイリオ" panose="020B0604030504040204" pitchFamily="50" charset="-128"/>
              </a:rPr>
              <a:t> </a:t>
            </a:r>
            <a:r>
              <a:rPr lang="ja-JP" altLang="ja-JP" sz="2600" dirty="0">
                <a:solidFill>
                  <a:srgbClr val="FFFF00"/>
                </a:solidFill>
                <a:latin typeface="メイリオ" panose="020B0604030504040204" pitchFamily="50" charset="-128"/>
                <a:ea typeface="メイリオ" panose="020B0604030504040204" pitchFamily="50" charset="-128"/>
              </a:rPr>
              <a:t>・</a:t>
            </a:r>
            <a:r>
              <a:rPr lang="ja-JP" altLang="ja-JP" sz="2600" b="1" dirty="0">
                <a:solidFill>
                  <a:srgbClr val="FFFF00"/>
                </a:solidFill>
                <a:latin typeface="メイリオ" panose="020B0604030504040204" pitchFamily="50" charset="-128"/>
                <a:ea typeface="メイリオ" panose="020B0604030504040204" pitchFamily="50" charset="-128"/>
              </a:rPr>
              <a:t>「鎮圧」</a:t>
            </a:r>
            <a:r>
              <a:rPr lang="ja-JP" altLang="ja-JP" sz="2600" b="1" dirty="0">
                <a:latin typeface="メイリオ" panose="020B0604030504040204" pitchFamily="50" charset="-128"/>
                <a:ea typeface="メイリオ" panose="020B0604030504040204" pitchFamily="50" charset="-128"/>
              </a:rPr>
              <a:t>… 勢いが衰え、</a:t>
            </a:r>
            <a:r>
              <a:rPr lang="ja-JP" altLang="ja-JP" sz="2600" b="1" dirty="0">
                <a:solidFill>
                  <a:srgbClr val="FFFF00"/>
                </a:solidFill>
                <a:latin typeface="メイリオ" panose="020B0604030504040204" pitchFamily="50" charset="-128"/>
                <a:ea typeface="メイリオ" panose="020B0604030504040204" pitchFamily="50" charset="-128"/>
              </a:rPr>
              <a:t>拡大の恐れがなくなった</a:t>
            </a:r>
            <a:r>
              <a:rPr lang="ja-JP" altLang="ja-JP" sz="2600" b="1" dirty="0">
                <a:latin typeface="メイリオ" panose="020B0604030504040204" pitchFamily="50" charset="-128"/>
                <a:ea typeface="メイリオ" panose="020B0604030504040204" pitchFamily="50" charset="-128"/>
              </a:rPr>
              <a:t>状態</a:t>
            </a:r>
            <a:endParaRPr lang="en-US" altLang="ja-JP" sz="2600" b="1" dirty="0">
              <a:latin typeface="メイリオ" panose="020B0604030504040204" pitchFamily="50" charset="-128"/>
              <a:ea typeface="メイリオ" panose="020B0604030504040204" pitchFamily="50" charset="-128"/>
            </a:endParaRPr>
          </a:p>
          <a:p>
            <a:pPr marL="0" indent="0">
              <a:buNone/>
            </a:pPr>
            <a:r>
              <a:rPr lang="ja-JP" altLang="ja-JP" sz="2600" dirty="0">
                <a:solidFill>
                  <a:srgbClr val="FF0000"/>
                </a:solidFill>
                <a:latin typeface="メイリオ" panose="020B0604030504040204" pitchFamily="50" charset="-128"/>
                <a:ea typeface="メイリオ" panose="020B0604030504040204" pitchFamily="50" charset="-128"/>
              </a:rPr>
              <a:t> </a:t>
            </a:r>
            <a:r>
              <a:rPr lang="ja-JP" altLang="ja-JP" sz="2600" dirty="0">
                <a:solidFill>
                  <a:srgbClr val="FFFF00"/>
                </a:solidFill>
                <a:latin typeface="メイリオ" panose="020B0604030504040204" pitchFamily="50" charset="-128"/>
                <a:ea typeface="メイリオ" panose="020B0604030504040204" pitchFamily="50" charset="-128"/>
              </a:rPr>
              <a:t>・</a:t>
            </a:r>
            <a:r>
              <a:rPr lang="ja-JP" altLang="ja-JP" sz="2600" b="1" dirty="0">
                <a:solidFill>
                  <a:srgbClr val="FFFF00"/>
                </a:solidFill>
                <a:latin typeface="メイリオ" panose="020B0604030504040204" pitchFamily="50" charset="-128"/>
                <a:ea typeface="メイリオ" panose="020B0604030504040204" pitchFamily="50" charset="-128"/>
              </a:rPr>
              <a:t>「鎮火」</a:t>
            </a:r>
            <a:r>
              <a:rPr lang="ja-JP" altLang="ja-JP" sz="2600" b="1" dirty="0">
                <a:latin typeface="メイリオ" panose="020B0604030504040204" pitchFamily="50" charset="-128"/>
                <a:ea typeface="メイリオ" panose="020B0604030504040204" pitchFamily="50" charset="-128"/>
              </a:rPr>
              <a:t>… 完全に火種が消え、</a:t>
            </a:r>
            <a:r>
              <a:rPr lang="ja-JP" altLang="ja-JP" sz="2600" b="1" dirty="0">
                <a:solidFill>
                  <a:srgbClr val="FFFF00"/>
                </a:solidFill>
                <a:latin typeface="メイリオ" panose="020B0604030504040204" pitchFamily="50" charset="-128"/>
                <a:ea typeface="メイリオ" panose="020B0604030504040204" pitchFamily="50" charset="-128"/>
              </a:rPr>
              <a:t>再燃の恐れがない</a:t>
            </a:r>
            <a:r>
              <a:rPr lang="ja-JP" altLang="ja-JP" sz="2600" b="1" dirty="0">
                <a:latin typeface="メイリオ" panose="020B0604030504040204" pitchFamily="50" charset="-128"/>
                <a:ea typeface="メイリオ" panose="020B0604030504040204" pitchFamily="50" charset="-128"/>
              </a:rPr>
              <a:t>状態 </a:t>
            </a:r>
            <a:endParaRPr lang="en-US" altLang="ja-JP" sz="2600" b="1" dirty="0">
              <a:latin typeface="メイリオ" panose="020B0604030504040204" pitchFamily="50" charset="-128"/>
              <a:ea typeface="メイリオ" panose="020B0604030504040204" pitchFamily="50" charset="-128"/>
            </a:endParaRPr>
          </a:p>
          <a:p>
            <a:pPr marL="0" indent="0">
              <a:buNone/>
            </a:pPr>
            <a:endParaRPr lang="en-US" altLang="ja-JP" sz="2600" dirty="0">
              <a:latin typeface="メイリオ" panose="020B0604030504040204" pitchFamily="50" charset="-128"/>
              <a:ea typeface="メイリオ" panose="020B0604030504040204" pitchFamily="50" charset="-128"/>
            </a:endParaRPr>
          </a:p>
          <a:p>
            <a:pPr marL="0" indent="0">
              <a:buNone/>
            </a:pPr>
            <a:r>
              <a:rPr lang="ja-JP" altLang="ja-JP" sz="2600" dirty="0">
                <a:latin typeface="メイリオ" panose="020B0604030504040204" pitchFamily="50" charset="-128"/>
                <a:ea typeface="メイリオ" panose="020B0604030504040204" pitchFamily="50" charset="-128"/>
              </a:rPr>
              <a:t>【</a:t>
            </a:r>
            <a:r>
              <a:rPr lang="ja-JP" altLang="ja-JP" sz="2600" b="1" dirty="0">
                <a:latin typeface="メイリオ" panose="020B0604030504040204" pitchFamily="50" charset="-128"/>
                <a:ea typeface="メイリオ" panose="020B0604030504040204" pitchFamily="50" charset="-128"/>
              </a:rPr>
              <a:t>鎮火まで40日間の教訓と防火の</a:t>
            </a:r>
            <a:r>
              <a:rPr lang="ja-JP" altLang="en-US" sz="2600" b="1" dirty="0">
                <a:latin typeface="メイリオ" panose="020B0604030504040204" pitchFamily="50" charset="-128"/>
                <a:ea typeface="メイリオ" panose="020B0604030504040204" pitchFamily="50" charset="-128"/>
              </a:rPr>
              <a:t>知識・</a:t>
            </a:r>
            <a:r>
              <a:rPr lang="ja-JP" altLang="ja-JP" sz="2600" b="1" dirty="0">
                <a:latin typeface="メイリオ" panose="020B0604030504040204" pitchFamily="50" charset="-128"/>
                <a:ea typeface="メイリオ" panose="020B0604030504040204" pitchFamily="50" charset="-128"/>
              </a:rPr>
              <a:t>意識</a:t>
            </a:r>
            <a:r>
              <a:rPr lang="ja-JP" altLang="ja-JP" sz="2600" dirty="0">
                <a:latin typeface="メイリオ" panose="020B0604030504040204" pitchFamily="50" charset="-128"/>
                <a:ea typeface="メイリオ" panose="020B0604030504040204" pitchFamily="50" charset="-128"/>
              </a:rPr>
              <a:t>】 </a:t>
            </a:r>
            <a:endParaRPr lang="en-US" altLang="ja-JP" sz="2600" dirty="0">
              <a:latin typeface="メイリオ" panose="020B0604030504040204" pitchFamily="50" charset="-128"/>
              <a:ea typeface="メイリオ" panose="020B0604030504040204" pitchFamily="50" charset="-128"/>
            </a:endParaRPr>
          </a:p>
          <a:p>
            <a:pPr marL="0" indent="0">
              <a:buNone/>
            </a:pPr>
            <a:r>
              <a:rPr lang="ja-JP" altLang="ja-JP" sz="2600" dirty="0">
                <a:latin typeface="メイリオ" panose="020B0604030504040204" pitchFamily="50" charset="-128"/>
                <a:ea typeface="メイリオ" panose="020B0604030504040204" pitchFamily="50" charset="-128"/>
              </a:rPr>
              <a:t>1. </a:t>
            </a:r>
            <a:r>
              <a:rPr lang="ja-JP" altLang="en-US" sz="2600" dirty="0">
                <a:latin typeface="メイリオ" panose="020B0604030504040204" pitchFamily="50" charset="-128"/>
                <a:ea typeface="メイリオ" panose="020B0604030504040204" pitchFamily="50" charset="-128"/>
              </a:rPr>
              <a:t>林野火災</a:t>
            </a:r>
            <a:r>
              <a:rPr lang="ja-JP" altLang="ja-JP" sz="2600" dirty="0">
                <a:latin typeface="メイリオ" panose="020B0604030504040204" pitchFamily="50" charset="-128"/>
                <a:ea typeface="メイリオ" panose="020B0604030504040204" pitchFamily="50" charset="-128"/>
              </a:rPr>
              <a:t>は「</a:t>
            </a:r>
            <a:r>
              <a:rPr lang="ja-JP" altLang="en-US" sz="2600" dirty="0">
                <a:latin typeface="メイリオ" panose="020B0604030504040204" pitchFamily="50" charset="-128"/>
                <a:ea typeface="メイリオ" panose="020B0604030504040204" pitchFamily="50" charset="-128"/>
              </a:rPr>
              <a:t>火災が拡大する</a:t>
            </a:r>
            <a:r>
              <a:rPr lang="ja-JP" altLang="ja-JP" sz="2600" dirty="0">
                <a:latin typeface="メイリオ" panose="020B0604030504040204" pitchFamily="50" charset="-128"/>
                <a:ea typeface="メイリオ" panose="020B0604030504040204" pitchFamily="50" charset="-128"/>
              </a:rPr>
              <a:t>と人力</a:t>
            </a:r>
            <a:r>
              <a:rPr lang="ja-JP" altLang="en-US" sz="2600" dirty="0">
                <a:latin typeface="メイリオ" panose="020B0604030504040204" pitchFamily="50" charset="-128"/>
                <a:ea typeface="メイリオ" panose="020B0604030504040204" pitchFamily="50" charset="-128"/>
              </a:rPr>
              <a:t>だけ</a:t>
            </a:r>
            <a:r>
              <a:rPr lang="ja-JP" altLang="ja-JP" sz="2600" dirty="0">
                <a:latin typeface="メイリオ" panose="020B0604030504040204" pitchFamily="50" charset="-128"/>
                <a:ea typeface="メイリオ" panose="020B0604030504040204" pitchFamily="50" charset="-128"/>
              </a:rPr>
              <a:t>で</a:t>
            </a:r>
            <a:r>
              <a:rPr lang="ja-JP" altLang="en-US" sz="2600" dirty="0">
                <a:latin typeface="メイリオ" panose="020B0604030504040204" pitchFamily="50" charset="-128"/>
                <a:ea typeface="メイリオ" panose="020B0604030504040204" pitchFamily="50" charset="-128"/>
              </a:rPr>
              <a:t>消し</a:t>
            </a:r>
            <a:r>
              <a:rPr lang="ja-JP" altLang="ja-JP" sz="2600" dirty="0">
                <a:latin typeface="メイリオ" panose="020B0604030504040204" pitchFamily="50" charset="-128"/>
                <a:ea typeface="メイリオ" panose="020B0604030504040204" pitchFamily="50" charset="-128"/>
              </a:rPr>
              <a:t>止め</a:t>
            </a:r>
            <a:r>
              <a:rPr lang="ja-JP" altLang="en-US" sz="2600" dirty="0">
                <a:latin typeface="メイリオ" panose="020B0604030504040204" pitchFamily="50" charset="-128"/>
                <a:ea typeface="メイリオ" panose="020B0604030504040204" pitchFamily="50" charset="-128"/>
              </a:rPr>
              <a:t>るのは困難</a:t>
            </a:r>
            <a:r>
              <a:rPr lang="ja-JP" altLang="ja-JP" sz="2600" dirty="0">
                <a:latin typeface="メイリオ" panose="020B0604030504040204" pitchFamily="50" charset="-128"/>
                <a:ea typeface="メイリオ" panose="020B0604030504040204" pitchFamily="50" charset="-128"/>
              </a:rPr>
              <a:t>」 </a:t>
            </a:r>
            <a:endParaRPr lang="en-US" altLang="ja-JP" sz="2600" dirty="0">
              <a:latin typeface="メイリオ" panose="020B0604030504040204" pitchFamily="50" charset="-128"/>
              <a:ea typeface="メイリオ" panose="020B0604030504040204" pitchFamily="50" charset="-128"/>
            </a:endParaRPr>
          </a:p>
          <a:p>
            <a:pPr marL="0" indent="0">
              <a:buNone/>
            </a:pPr>
            <a:r>
              <a:rPr lang="ja-JP" altLang="ja-JP" sz="2600" dirty="0">
                <a:latin typeface="メイリオ" panose="020B0604030504040204" pitchFamily="50" charset="-128"/>
                <a:ea typeface="メイリオ" panose="020B0604030504040204" pitchFamily="50" charset="-128"/>
              </a:rPr>
              <a:t>2. 乾燥・強風時の「火の元の管理」の重要性 </a:t>
            </a:r>
            <a:endParaRPr lang="en-US" altLang="ja-JP" sz="2600" dirty="0">
              <a:latin typeface="メイリオ" panose="020B0604030504040204" pitchFamily="50" charset="-128"/>
              <a:ea typeface="メイリオ" panose="020B0604030504040204" pitchFamily="50" charset="-128"/>
            </a:endParaRPr>
          </a:p>
          <a:p>
            <a:pPr marL="0" indent="0">
              <a:buNone/>
            </a:pPr>
            <a:r>
              <a:rPr lang="ja-JP" altLang="ja-JP" sz="2600" dirty="0">
                <a:latin typeface="メイリオ" panose="020B0604030504040204" pitchFamily="50" charset="-128"/>
                <a:ea typeface="メイリオ" panose="020B0604030504040204" pitchFamily="50" charset="-128"/>
              </a:rPr>
              <a:t>3. 地域を守る消防</a:t>
            </a:r>
            <a:r>
              <a:rPr lang="ja-JP" altLang="en-US" sz="2600" dirty="0">
                <a:latin typeface="メイリオ" panose="020B0604030504040204" pitchFamily="50" charset="-128"/>
                <a:ea typeface="メイリオ" panose="020B0604030504040204" pitchFamily="50" charset="-128"/>
              </a:rPr>
              <a:t>隊・消防団</a:t>
            </a:r>
            <a:r>
              <a:rPr lang="ja-JP" altLang="ja-JP" sz="2600" dirty="0">
                <a:latin typeface="メイリオ" panose="020B0604030504040204" pitchFamily="50" charset="-128"/>
                <a:ea typeface="メイリオ" panose="020B0604030504040204" pitchFamily="50" charset="-128"/>
              </a:rPr>
              <a:t>・自衛隊の活動への理解と支援</a:t>
            </a:r>
            <a:endParaRPr kumimoji="1" lang="ja-JP" altLang="en-US" sz="2600" dirty="0">
              <a:latin typeface="メイリオ" panose="020B0604030504040204" pitchFamily="50" charset="-128"/>
              <a:ea typeface="メイリオ" panose="020B0604030504040204" pitchFamily="50" charset="-128"/>
            </a:endParaRPr>
          </a:p>
        </p:txBody>
      </p:sp>
      <p:sp>
        <p:nvSpPr>
          <p:cNvPr id="4" name="スライド番号プレースホルダー 3">
            <a:extLst>
              <a:ext uri="{FF2B5EF4-FFF2-40B4-BE49-F238E27FC236}">
                <a16:creationId xmlns:a16="http://schemas.microsoft.com/office/drawing/2014/main" id="{FCE96B68-BB98-40FB-CAB7-EF4570D5FD71}"/>
              </a:ext>
            </a:extLst>
          </p:cNvPr>
          <p:cNvSpPr>
            <a:spLocks noGrp="1"/>
          </p:cNvSpPr>
          <p:nvPr>
            <p:ph type="sldNum" sz="quarter" idx="12"/>
          </p:nvPr>
        </p:nvSpPr>
        <p:spPr/>
        <p:txBody>
          <a:bodyPr/>
          <a:lstStyle/>
          <a:p>
            <a:fld id="{A845B7A2-84B7-4CBB-9D70-4BB161097611}" type="slidenum">
              <a:rPr kumimoji="1" lang="ja-JP" altLang="en-US" sz="1800" b="1" smtClean="0"/>
              <a:t>19</a:t>
            </a:fld>
            <a:endParaRPr kumimoji="1" lang="ja-JP" altLang="en-US" sz="1800" b="1" dirty="0"/>
          </a:p>
        </p:txBody>
      </p:sp>
      <p:sp>
        <p:nvSpPr>
          <p:cNvPr id="6" name="タイトル 1">
            <a:extLst>
              <a:ext uri="{FF2B5EF4-FFF2-40B4-BE49-F238E27FC236}">
                <a16:creationId xmlns:a16="http://schemas.microsoft.com/office/drawing/2014/main" id="{CF2F93BB-6816-49E9-F005-5EB3AB75A715}"/>
              </a:ext>
            </a:extLst>
          </p:cNvPr>
          <p:cNvSpPr txBox="1">
            <a:spLocks/>
          </p:cNvSpPr>
          <p:nvPr/>
        </p:nvSpPr>
        <p:spPr>
          <a:xfrm>
            <a:off x="1017638" y="439422"/>
            <a:ext cx="5979633" cy="69632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3000" b="1" dirty="0">
                <a:latin typeface="メイリオ" panose="020B0604030504040204" pitchFamily="50" charset="-128"/>
                <a:ea typeface="メイリオ" panose="020B0604030504040204" pitchFamily="50" charset="-128"/>
              </a:rPr>
              <a:t>⑺　</a:t>
            </a:r>
            <a:r>
              <a:rPr lang="ja-JP" altLang="ja-JP" sz="3000" b="1" dirty="0">
                <a:latin typeface="メイリオ" panose="020B0604030504040204" pitchFamily="50" charset="-128"/>
                <a:ea typeface="メイリオ" panose="020B0604030504040204" pitchFamily="50" charset="-128"/>
              </a:rPr>
              <a:t>「鎮圧」と「鎮火」</a:t>
            </a:r>
            <a:endParaRPr lang="ja-JP" altLang="en-US" sz="3000" b="1"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1414301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2C7CE251-21B5-9F82-542D-891B43A3D53C}"/>
              </a:ext>
            </a:extLst>
          </p:cNvPr>
          <p:cNvPicPr>
            <a:picLocks noChangeAspect="1"/>
          </p:cNvPicPr>
          <p:nvPr/>
        </p:nvPicPr>
        <p:blipFill>
          <a:blip r:embed="rId3"/>
          <a:stretch>
            <a:fillRect/>
          </a:stretch>
        </p:blipFill>
        <p:spPr>
          <a:xfrm>
            <a:off x="2853732" y="1490883"/>
            <a:ext cx="7037168" cy="5230592"/>
          </a:xfrm>
          <a:prstGeom prst="rect">
            <a:avLst/>
          </a:prstGeom>
        </p:spPr>
      </p:pic>
      <p:sp>
        <p:nvSpPr>
          <p:cNvPr id="6" name="スライド番号プレースホルダー 5">
            <a:extLst>
              <a:ext uri="{FF2B5EF4-FFF2-40B4-BE49-F238E27FC236}">
                <a16:creationId xmlns:a16="http://schemas.microsoft.com/office/drawing/2014/main" id="{9C171511-F4C5-EF5F-8233-A0BFD8B5BD3D}"/>
              </a:ext>
            </a:extLst>
          </p:cNvPr>
          <p:cNvSpPr>
            <a:spLocks noGrp="1"/>
          </p:cNvSpPr>
          <p:nvPr>
            <p:ph type="sldNum" sz="quarter" idx="12"/>
          </p:nvPr>
        </p:nvSpPr>
        <p:spPr/>
        <p:txBody>
          <a:bodyPr/>
          <a:lstStyle/>
          <a:p>
            <a:fld id="{A845B7A2-84B7-4CBB-9D70-4BB161097611}" type="slidenum">
              <a:rPr kumimoji="1" lang="ja-JP" altLang="en-US" sz="1800" b="1" smtClean="0"/>
              <a:t>20</a:t>
            </a:fld>
            <a:endParaRPr kumimoji="1" lang="ja-JP" altLang="en-US" sz="1800" b="1" dirty="0"/>
          </a:p>
        </p:txBody>
      </p:sp>
      <p:sp>
        <p:nvSpPr>
          <p:cNvPr id="3" name="テキスト ボックス 2">
            <a:extLst>
              <a:ext uri="{FF2B5EF4-FFF2-40B4-BE49-F238E27FC236}">
                <a16:creationId xmlns:a16="http://schemas.microsoft.com/office/drawing/2014/main" id="{1B6CA36A-648E-ED21-4C96-543C7308E288}"/>
              </a:ext>
            </a:extLst>
          </p:cNvPr>
          <p:cNvSpPr txBox="1"/>
          <p:nvPr/>
        </p:nvSpPr>
        <p:spPr>
          <a:xfrm>
            <a:off x="793833" y="352609"/>
            <a:ext cx="10604333" cy="1200329"/>
          </a:xfrm>
          <a:prstGeom prst="rect">
            <a:avLst/>
          </a:prstGeom>
          <a:solidFill>
            <a:schemeClr val="bg1"/>
          </a:solidFill>
        </p:spPr>
        <p:txBody>
          <a:bodyPr wrap="square" rtlCol="0">
            <a:spAutoFit/>
          </a:bodyPr>
          <a:lstStyle/>
          <a:p>
            <a:r>
              <a:rPr kumimoji="1" lang="ja-JP" altLang="en-US" sz="3600" b="1" dirty="0"/>
              <a:t>３．</a:t>
            </a:r>
            <a:r>
              <a:rPr kumimoji="1" lang="ja-JP" altLang="en-US" sz="3600" b="1" dirty="0">
                <a:latin typeface="メイリオ" panose="020B0604030504040204" pitchFamily="50" charset="-128"/>
                <a:ea typeface="メイリオ" panose="020B0604030504040204" pitchFamily="50" charset="-128"/>
              </a:rPr>
              <a:t>林野火災の対策</a:t>
            </a:r>
            <a:endParaRPr kumimoji="1" lang="en-US" altLang="ja-JP" sz="3600" b="1" dirty="0">
              <a:latin typeface="メイリオ" panose="020B0604030504040204" pitchFamily="50" charset="-128"/>
              <a:ea typeface="メイリオ" panose="020B0604030504040204" pitchFamily="50" charset="-128"/>
            </a:endParaRPr>
          </a:p>
          <a:p>
            <a:r>
              <a:rPr lang="ja-JP" altLang="en-US" sz="3600" b="1" dirty="0">
                <a:latin typeface="メイリオ" panose="020B0604030504040204" pitchFamily="50" charset="-128"/>
                <a:ea typeface="メイリオ" panose="020B0604030504040204" pitchFamily="50" charset="-128"/>
              </a:rPr>
              <a:t>　</a:t>
            </a:r>
            <a:r>
              <a:rPr lang="ja-JP" altLang="en-US" sz="2800" b="1" dirty="0">
                <a:latin typeface="メイリオ" panose="020B0604030504040204" pitchFamily="50" charset="-128"/>
                <a:ea typeface="メイリオ" panose="020B0604030504040204" pitchFamily="50" charset="-128"/>
              </a:rPr>
              <a:t>⑴　消防防災対策のあり方に関する検討会（消防庁）</a:t>
            </a:r>
            <a:r>
              <a:rPr kumimoji="1" lang="ja-JP" altLang="en-US" sz="2800" b="1" dirty="0">
                <a:latin typeface="メイリオ" panose="020B0604030504040204" pitchFamily="50" charset="-128"/>
                <a:ea typeface="メイリオ" panose="020B0604030504040204" pitchFamily="50" charset="-128"/>
              </a:rPr>
              <a:t>　　　　　　　　　</a:t>
            </a:r>
            <a:endParaRPr kumimoji="1" lang="en-US" altLang="ja-JP" sz="2800" b="1"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9923859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EFCC854C-C6EB-6831-2212-CFF3E43712CF}"/>
              </a:ext>
            </a:extLst>
          </p:cNvPr>
          <p:cNvPicPr>
            <a:picLocks noChangeAspect="1"/>
          </p:cNvPicPr>
          <p:nvPr/>
        </p:nvPicPr>
        <p:blipFill>
          <a:blip r:embed="rId3"/>
          <a:stretch>
            <a:fillRect/>
          </a:stretch>
        </p:blipFill>
        <p:spPr>
          <a:xfrm>
            <a:off x="2230734" y="546429"/>
            <a:ext cx="8030077" cy="5992483"/>
          </a:xfrm>
          <a:prstGeom prst="rect">
            <a:avLst/>
          </a:prstGeom>
        </p:spPr>
      </p:pic>
      <p:sp>
        <p:nvSpPr>
          <p:cNvPr id="6" name="スライド番号プレースホルダー 5">
            <a:extLst>
              <a:ext uri="{FF2B5EF4-FFF2-40B4-BE49-F238E27FC236}">
                <a16:creationId xmlns:a16="http://schemas.microsoft.com/office/drawing/2014/main" id="{27D0D677-43A2-C446-324D-AAB1E04226B1}"/>
              </a:ext>
            </a:extLst>
          </p:cNvPr>
          <p:cNvSpPr>
            <a:spLocks noGrp="1"/>
          </p:cNvSpPr>
          <p:nvPr>
            <p:ph type="sldNum" sz="quarter" idx="12"/>
          </p:nvPr>
        </p:nvSpPr>
        <p:spPr/>
        <p:txBody>
          <a:bodyPr/>
          <a:lstStyle/>
          <a:p>
            <a:fld id="{A845B7A2-84B7-4CBB-9D70-4BB161097611}" type="slidenum">
              <a:rPr kumimoji="1" lang="ja-JP" altLang="en-US" sz="1800" b="1" smtClean="0"/>
              <a:t>21</a:t>
            </a:fld>
            <a:endParaRPr kumimoji="1" lang="ja-JP" altLang="en-US" sz="1800" b="1" dirty="0"/>
          </a:p>
        </p:txBody>
      </p:sp>
    </p:spTree>
    <p:extLst>
      <p:ext uri="{BB962C8B-B14F-4D97-AF65-F5344CB8AC3E}">
        <p14:creationId xmlns:p14="http://schemas.microsoft.com/office/powerpoint/2010/main" val="25982759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C3AF120-7366-549E-1542-763B00992951}"/>
              </a:ext>
            </a:extLst>
          </p:cNvPr>
          <p:cNvSpPr>
            <a:spLocks noGrp="1"/>
          </p:cNvSpPr>
          <p:nvPr>
            <p:ph type="title"/>
          </p:nvPr>
        </p:nvSpPr>
        <p:spPr>
          <a:xfrm>
            <a:off x="682180" y="831387"/>
            <a:ext cx="10515600" cy="1325563"/>
          </a:xfrm>
        </p:spPr>
        <p:txBody>
          <a:bodyPr/>
          <a:lstStyle/>
          <a:p>
            <a:r>
              <a:rPr kumimoji="1" lang="ja-JP" altLang="en-US" sz="3600" b="1" dirty="0">
                <a:latin typeface="メイリオ" panose="020B0604030504040204" pitchFamily="50" charset="-128"/>
                <a:ea typeface="メイリオ" panose="020B0604030504040204" pitchFamily="50" charset="-128"/>
              </a:rPr>
              <a:t>⑵　人工降雨（クラウドシーディング）</a:t>
            </a:r>
          </a:p>
        </p:txBody>
      </p:sp>
      <p:sp>
        <p:nvSpPr>
          <p:cNvPr id="3" name="コンテンツ プレースホルダー 2">
            <a:extLst>
              <a:ext uri="{FF2B5EF4-FFF2-40B4-BE49-F238E27FC236}">
                <a16:creationId xmlns:a16="http://schemas.microsoft.com/office/drawing/2014/main" id="{3FD14156-1A50-6B0A-4D8B-D866CC64CE85}"/>
              </a:ext>
            </a:extLst>
          </p:cNvPr>
          <p:cNvSpPr>
            <a:spLocks noGrp="1"/>
          </p:cNvSpPr>
          <p:nvPr>
            <p:ph idx="1"/>
          </p:nvPr>
        </p:nvSpPr>
        <p:spPr>
          <a:xfrm>
            <a:off x="468069" y="2692608"/>
            <a:ext cx="11041751" cy="3566034"/>
          </a:xfrm>
        </p:spPr>
        <p:txBody>
          <a:bodyPr>
            <a:normAutofit/>
          </a:bodyPr>
          <a:lstStyle/>
          <a:p>
            <a:r>
              <a:rPr lang="ja-JP" altLang="ja-JP" sz="2800" dirty="0">
                <a:latin typeface="メイリオ" panose="020B0604030504040204" pitchFamily="50" charset="-128"/>
                <a:ea typeface="メイリオ" panose="020B0604030504040204" pitchFamily="50" charset="-128"/>
              </a:rPr>
              <a:t>自然災害や山火事のニュースで現場の苦労を目にすると、まとまった恵みの雨が降ってほしいと切実に願いたくなります</a:t>
            </a:r>
            <a:endParaRPr lang="en-US" altLang="ja-JP" sz="2800" dirty="0">
              <a:latin typeface="メイリオ" panose="020B0604030504040204" pitchFamily="50" charset="-128"/>
              <a:ea typeface="メイリオ" panose="020B0604030504040204" pitchFamily="50" charset="-128"/>
            </a:endParaRPr>
          </a:p>
          <a:p>
            <a:pPr marL="0" indent="0">
              <a:buNone/>
            </a:pPr>
            <a:endParaRPr lang="ja-JP" altLang="ja-JP" sz="2800" dirty="0">
              <a:latin typeface="メイリオ" panose="020B0604030504040204" pitchFamily="50" charset="-128"/>
              <a:ea typeface="メイリオ" panose="020B0604030504040204" pitchFamily="50" charset="-128"/>
            </a:endParaRPr>
          </a:p>
          <a:p>
            <a:r>
              <a:rPr lang="ja-JP" altLang="ja-JP" sz="2800" dirty="0">
                <a:latin typeface="メイリオ" panose="020B0604030504040204" pitchFamily="50" charset="-128"/>
                <a:ea typeface="メイリオ" panose="020B0604030504040204" pitchFamily="50" charset="-128"/>
              </a:rPr>
              <a:t>現在、人工的に雨を降らせる技術（一般に</a:t>
            </a:r>
            <a:r>
              <a:rPr lang="ja-JP" altLang="ja-JP" sz="2800" b="1" dirty="0">
                <a:solidFill>
                  <a:srgbClr val="FFFF00"/>
                </a:solidFill>
                <a:latin typeface="メイリオ" panose="020B0604030504040204" pitchFamily="50" charset="-128"/>
                <a:ea typeface="メイリオ" panose="020B0604030504040204" pitchFamily="50" charset="-128"/>
              </a:rPr>
              <a:t>クラウドシーディング＝「雲の種まき」</a:t>
            </a:r>
            <a:r>
              <a:rPr lang="ja-JP" altLang="ja-JP" sz="2800" dirty="0">
                <a:latin typeface="メイリオ" panose="020B0604030504040204" pitchFamily="50" charset="-128"/>
                <a:ea typeface="メイリオ" panose="020B0604030504040204" pitchFamily="50" charset="-128"/>
              </a:rPr>
              <a:t>と呼ばれます）は実用化が進んでおり、実際に</a:t>
            </a:r>
            <a:r>
              <a:rPr lang="ja-JP" altLang="en-US" sz="2800" dirty="0">
                <a:latin typeface="メイリオ" panose="020B0604030504040204" pitchFamily="50" charset="-128"/>
                <a:ea typeface="メイリオ" panose="020B0604030504040204" pitchFamily="50" charset="-128"/>
              </a:rPr>
              <a:t>林野火災</a:t>
            </a:r>
            <a:r>
              <a:rPr lang="ja-JP" altLang="ja-JP" sz="2800" dirty="0">
                <a:latin typeface="メイリオ" panose="020B0604030504040204" pitchFamily="50" charset="-128"/>
                <a:ea typeface="メイリオ" panose="020B0604030504040204" pitchFamily="50" charset="-128"/>
              </a:rPr>
              <a:t>の消火や干ばつ対策、水源確保の手段として世界各地で活用されています</a:t>
            </a:r>
          </a:p>
        </p:txBody>
      </p:sp>
      <p:sp>
        <p:nvSpPr>
          <p:cNvPr id="4" name="スライド番号プレースホルダー 3">
            <a:extLst>
              <a:ext uri="{FF2B5EF4-FFF2-40B4-BE49-F238E27FC236}">
                <a16:creationId xmlns:a16="http://schemas.microsoft.com/office/drawing/2014/main" id="{8039AE49-119C-73E7-E391-1774A2B2F5D5}"/>
              </a:ext>
            </a:extLst>
          </p:cNvPr>
          <p:cNvSpPr>
            <a:spLocks noGrp="1"/>
          </p:cNvSpPr>
          <p:nvPr>
            <p:ph type="sldNum" sz="quarter" idx="12"/>
          </p:nvPr>
        </p:nvSpPr>
        <p:spPr/>
        <p:txBody>
          <a:bodyPr/>
          <a:lstStyle/>
          <a:p>
            <a:fld id="{A845B7A2-84B7-4CBB-9D70-4BB161097611}" type="slidenum">
              <a:rPr kumimoji="1" lang="ja-JP" altLang="en-US" sz="1800" b="1" smtClean="0"/>
              <a:t>22</a:t>
            </a:fld>
            <a:endParaRPr kumimoji="1" lang="ja-JP" altLang="en-US" sz="1800" b="1" dirty="0"/>
          </a:p>
        </p:txBody>
      </p:sp>
      <p:sp>
        <p:nvSpPr>
          <p:cNvPr id="5" name="タイトル 1">
            <a:extLst>
              <a:ext uri="{FF2B5EF4-FFF2-40B4-BE49-F238E27FC236}">
                <a16:creationId xmlns:a16="http://schemas.microsoft.com/office/drawing/2014/main" id="{CA25D1D3-58CE-9229-E5B6-A8C034B7591D}"/>
              </a:ext>
            </a:extLst>
          </p:cNvPr>
          <p:cNvSpPr txBox="1">
            <a:spLocks/>
          </p:cNvSpPr>
          <p:nvPr/>
        </p:nvSpPr>
        <p:spPr>
          <a:xfrm>
            <a:off x="838200" y="146712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800" b="1" dirty="0">
                <a:latin typeface="メイリオ" panose="020B0604030504040204" pitchFamily="50" charset="-128"/>
                <a:ea typeface="メイリオ" panose="020B0604030504040204" pitchFamily="50" charset="-128"/>
              </a:rPr>
              <a:t>林野火災に人工的な雨は使えないのか</a:t>
            </a:r>
          </a:p>
        </p:txBody>
      </p:sp>
    </p:spTree>
    <p:extLst>
      <p:ext uri="{BB962C8B-B14F-4D97-AF65-F5344CB8AC3E}">
        <p14:creationId xmlns:p14="http://schemas.microsoft.com/office/powerpoint/2010/main" val="612900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59AF5A2-D7C3-0215-3D20-D179B9567046}"/>
              </a:ext>
            </a:extLst>
          </p:cNvPr>
          <p:cNvSpPr>
            <a:spLocks noGrp="1"/>
          </p:cNvSpPr>
          <p:nvPr>
            <p:ph type="title"/>
          </p:nvPr>
        </p:nvSpPr>
        <p:spPr>
          <a:xfrm>
            <a:off x="838200" y="247139"/>
            <a:ext cx="10515600" cy="816278"/>
          </a:xfrm>
        </p:spPr>
        <p:txBody>
          <a:bodyPr>
            <a:normAutofit/>
          </a:bodyPr>
          <a:lstStyle/>
          <a:p>
            <a:r>
              <a:rPr lang="ja-JP" altLang="ja-JP" sz="3200" b="1" dirty="0">
                <a:latin typeface="メイリオ" panose="020B0604030504040204" pitchFamily="50" charset="-128"/>
                <a:ea typeface="メイリオ" panose="020B0604030504040204" pitchFamily="50" charset="-128"/>
              </a:rPr>
              <a:t>人工降雨（クラウドシーディング）の仕組み</a:t>
            </a:r>
            <a:endParaRPr kumimoji="1" lang="ja-JP" altLang="en-US" sz="3200" dirty="0"/>
          </a:p>
        </p:txBody>
      </p:sp>
      <p:sp>
        <p:nvSpPr>
          <p:cNvPr id="3" name="コンテンツ プレースホルダー 2">
            <a:extLst>
              <a:ext uri="{FF2B5EF4-FFF2-40B4-BE49-F238E27FC236}">
                <a16:creationId xmlns:a16="http://schemas.microsoft.com/office/drawing/2014/main" id="{6CCF9B18-0EE3-A73F-F3CC-A5A45C15AB51}"/>
              </a:ext>
            </a:extLst>
          </p:cNvPr>
          <p:cNvSpPr>
            <a:spLocks noGrp="1"/>
          </p:cNvSpPr>
          <p:nvPr>
            <p:ph idx="1"/>
          </p:nvPr>
        </p:nvSpPr>
        <p:spPr>
          <a:xfrm>
            <a:off x="673889" y="1007076"/>
            <a:ext cx="10898517" cy="5745994"/>
          </a:xfrm>
        </p:spPr>
        <p:txBody>
          <a:bodyPr>
            <a:normAutofit fontScale="92500" lnSpcReduction="10000"/>
          </a:bodyPr>
          <a:lstStyle/>
          <a:p>
            <a:r>
              <a:rPr lang="ja-JP" altLang="ja-JP" sz="2800" dirty="0">
                <a:latin typeface="メイリオ" panose="020B0604030504040204" pitchFamily="50" charset="-128"/>
                <a:ea typeface="メイリオ" panose="020B0604030504040204" pitchFamily="50" charset="-128"/>
              </a:rPr>
              <a:t>何もない青空に雨を降らせるわけではなく、</a:t>
            </a:r>
            <a:br>
              <a:rPr lang="en-US" altLang="ja-JP" sz="2800" dirty="0">
                <a:latin typeface="メイリオ" panose="020B0604030504040204" pitchFamily="50" charset="-128"/>
                <a:ea typeface="メイリオ" panose="020B0604030504040204" pitchFamily="50" charset="-128"/>
              </a:rPr>
            </a:br>
            <a:r>
              <a:rPr lang="ja-JP" altLang="ja-JP" sz="2800" b="1" dirty="0">
                <a:solidFill>
                  <a:srgbClr val="FFFF00"/>
                </a:solidFill>
                <a:latin typeface="メイリオ" panose="020B0604030504040204" pitchFamily="50" charset="-128"/>
                <a:ea typeface="メイリオ" panose="020B0604030504040204" pitchFamily="50" charset="-128"/>
              </a:rPr>
              <a:t>「すでに存在する雲」に働きかけて雨を増やす</a:t>
            </a:r>
            <a:r>
              <a:rPr lang="ja-JP" altLang="ja-JP" sz="2800" dirty="0">
                <a:latin typeface="メイリオ" panose="020B0604030504040204" pitchFamily="50" charset="-128"/>
                <a:ea typeface="メイリオ" panose="020B0604030504040204" pitchFamily="50" charset="-128"/>
              </a:rPr>
              <a:t>のが基本</a:t>
            </a:r>
            <a:r>
              <a:rPr lang="ja-JP" altLang="en-US" sz="2800" dirty="0">
                <a:latin typeface="メイリオ" panose="020B0604030504040204" pitchFamily="50" charset="-128"/>
                <a:ea typeface="メイリオ" panose="020B0604030504040204" pitchFamily="50" charset="-128"/>
              </a:rPr>
              <a:t>的な</a:t>
            </a:r>
            <a:r>
              <a:rPr lang="ja-JP" altLang="ja-JP" sz="2800" dirty="0">
                <a:latin typeface="メイリオ" panose="020B0604030504040204" pitchFamily="50" charset="-128"/>
                <a:ea typeface="メイリオ" panose="020B0604030504040204" pitchFamily="50" charset="-128"/>
              </a:rPr>
              <a:t>原理</a:t>
            </a:r>
            <a:endParaRPr lang="en-US" altLang="ja-JP" sz="2800" dirty="0">
              <a:latin typeface="メイリオ" panose="020B0604030504040204" pitchFamily="50" charset="-128"/>
              <a:ea typeface="メイリオ" panose="020B0604030504040204" pitchFamily="50" charset="-128"/>
            </a:endParaRPr>
          </a:p>
          <a:p>
            <a:endParaRPr lang="ja-JP" altLang="ja-JP" sz="2800" dirty="0">
              <a:latin typeface="メイリオ" panose="020B0604030504040204" pitchFamily="50" charset="-128"/>
              <a:ea typeface="メイリオ" panose="020B0604030504040204" pitchFamily="50" charset="-128"/>
            </a:endParaRPr>
          </a:p>
          <a:p>
            <a:pPr lvl="0"/>
            <a:r>
              <a:rPr lang="ja-JP" altLang="ja-JP" sz="2800" b="1" dirty="0">
                <a:solidFill>
                  <a:srgbClr val="FFFF00"/>
                </a:solidFill>
                <a:latin typeface="メイリオ" panose="020B0604030504040204" pitchFamily="50" charset="-128"/>
                <a:ea typeface="メイリオ" panose="020B0604030504040204" pitchFamily="50" charset="-128"/>
              </a:rPr>
              <a:t>雲に「種」を撒く</a:t>
            </a:r>
            <a:r>
              <a:rPr lang="en-US" altLang="ja-JP" sz="2800" dirty="0">
                <a:latin typeface="メイリオ" panose="020B0604030504040204" pitchFamily="50" charset="-128"/>
                <a:ea typeface="メイリオ" panose="020B0604030504040204" pitchFamily="50" charset="-128"/>
              </a:rPr>
              <a:t>: </a:t>
            </a:r>
          </a:p>
          <a:p>
            <a:pPr marL="0" lvl="0" indent="0">
              <a:buNone/>
            </a:pPr>
            <a:r>
              <a:rPr lang="ja-JP" altLang="en-US" sz="2800" dirty="0">
                <a:latin typeface="メイリオ" panose="020B0604030504040204" pitchFamily="50" charset="-128"/>
                <a:ea typeface="メイリオ" panose="020B0604030504040204" pitchFamily="50" charset="-128"/>
              </a:rPr>
              <a:t>　</a:t>
            </a:r>
            <a:r>
              <a:rPr lang="ja-JP" altLang="ja-JP" sz="2800" dirty="0">
                <a:latin typeface="メイリオ" panose="020B0604030504040204" pitchFamily="50" charset="-128"/>
                <a:ea typeface="メイリオ" panose="020B0604030504040204" pitchFamily="50" charset="-128"/>
              </a:rPr>
              <a:t>航空機やドローン、あるいは地上からのロケット発射により、雲の中にヨウ化銀やドライアイス、塩などの物質（試薬）を撒</a:t>
            </a:r>
            <a:r>
              <a:rPr lang="ja-JP" altLang="en-US" sz="2800" dirty="0">
                <a:latin typeface="メイリオ" panose="020B0604030504040204" pitchFamily="50" charset="-128"/>
                <a:ea typeface="メイリオ" panose="020B0604030504040204" pitchFamily="50" charset="-128"/>
              </a:rPr>
              <a:t>く</a:t>
            </a:r>
            <a:r>
              <a:rPr lang="ja-JP" altLang="ja-JP" sz="2800" dirty="0">
                <a:latin typeface="メイリオ" panose="020B0604030504040204" pitchFamily="50" charset="-128"/>
                <a:ea typeface="メイリオ" panose="020B0604030504040204" pitchFamily="50" charset="-128"/>
              </a:rPr>
              <a:t> </a:t>
            </a:r>
          </a:p>
          <a:p>
            <a:pPr marL="0" indent="0">
              <a:buNone/>
            </a:pPr>
            <a:endParaRPr lang="ja-JP" altLang="ja-JP" sz="2800" dirty="0">
              <a:latin typeface="メイリオ" panose="020B0604030504040204" pitchFamily="50" charset="-128"/>
              <a:ea typeface="メイリオ" panose="020B0604030504040204" pitchFamily="50" charset="-128"/>
            </a:endParaRPr>
          </a:p>
          <a:p>
            <a:pPr lvl="0"/>
            <a:r>
              <a:rPr lang="ja-JP" altLang="ja-JP" sz="2800" b="1" dirty="0">
                <a:solidFill>
                  <a:srgbClr val="FFFF00"/>
                </a:solidFill>
                <a:latin typeface="メイリオ" panose="020B0604030504040204" pitchFamily="50" charset="-128"/>
                <a:ea typeface="メイリオ" panose="020B0604030504040204" pitchFamily="50" charset="-128"/>
              </a:rPr>
              <a:t>雨粒を育てる</a:t>
            </a:r>
            <a:r>
              <a:rPr lang="en-US" altLang="ja-JP" sz="2800" dirty="0">
                <a:latin typeface="メイリオ" panose="020B0604030504040204" pitchFamily="50" charset="-128"/>
                <a:ea typeface="メイリオ" panose="020B0604030504040204" pitchFamily="50" charset="-128"/>
              </a:rPr>
              <a:t>: </a:t>
            </a:r>
          </a:p>
          <a:p>
            <a:pPr marL="0" lvl="0" indent="0">
              <a:buNone/>
            </a:pPr>
            <a:r>
              <a:rPr lang="ja-JP" altLang="en-US" sz="2800" dirty="0">
                <a:latin typeface="メイリオ" panose="020B0604030504040204" pitchFamily="50" charset="-128"/>
                <a:ea typeface="メイリオ" panose="020B0604030504040204" pitchFamily="50" charset="-128"/>
              </a:rPr>
              <a:t>　</a:t>
            </a:r>
            <a:r>
              <a:rPr lang="ja-JP" altLang="ja-JP" sz="2800" dirty="0">
                <a:latin typeface="メイリオ" panose="020B0604030504040204" pitchFamily="50" charset="-128"/>
                <a:ea typeface="メイリオ" panose="020B0604030504040204" pitchFamily="50" charset="-128"/>
              </a:rPr>
              <a:t>水分を含んだ雲の中に試薬を入れると、それが核（芯）となって周囲の水滴を集め、重くなって地上に雨や雪として</a:t>
            </a:r>
            <a:r>
              <a:rPr lang="ja-JP" altLang="en-US" sz="2800" dirty="0">
                <a:latin typeface="メイリオ" panose="020B0604030504040204" pitchFamily="50" charset="-128"/>
                <a:ea typeface="メイリオ" panose="020B0604030504040204" pitchFamily="50" charset="-128"/>
              </a:rPr>
              <a:t>落下</a:t>
            </a:r>
            <a:endParaRPr lang="ja-JP" altLang="ja-JP" sz="2800" dirty="0">
              <a:latin typeface="メイリオ" panose="020B0604030504040204" pitchFamily="50" charset="-128"/>
              <a:ea typeface="メイリオ" panose="020B0604030504040204" pitchFamily="50" charset="-128"/>
            </a:endParaRPr>
          </a:p>
          <a:p>
            <a:pPr marL="0" indent="0">
              <a:buNone/>
            </a:pPr>
            <a:endParaRPr lang="ja-JP" altLang="ja-JP" sz="2800" dirty="0">
              <a:latin typeface="メイリオ" panose="020B0604030504040204" pitchFamily="50" charset="-128"/>
              <a:ea typeface="メイリオ" panose="020B0604030504040204" pitchFamily="50" charset="-128"/>
            </a:endParaRPr>
          </a:p>
          <a:p>
            <a:r>
              <a:rPr lang="ja-JP" altLang="ja-JP" sz="2800" dirty="0">
                <a:latin typeface="メイリオ" panose="020B0604030504040204" pitchFamily="50" charset="-128"/>
                <a:ea typeface="メイリオ" panose="020B0604030504040204" pitchFamily="50" charset="-128"/>
              </a:rPr>
              <a:t>近年では</a:t>
            </a:r>
            <a:r>
              <a:rPr lang="ja-JP" altLang="ja-JP" sz="2800" b="1" dirty="0">
                <a:solidFill>
                  <a:srgbClr val="FFFF00"/>
                </a:solidFill>
                <a:latin typeface="メイリオ" panose="020B0604030504040204" pitchFamily="50" charset="-128"/>
                <a:ea typeface="メイリオ" panose="020B0604030504040204" pitchFamily="50" charset="-128"/>
              </a:rPr>
              <a:t>ドローンによる精密散布</a:t>
            </a:r>
            <a:r>
              <a:rPr lang="ja-JP" altLang="ja-JP" sz="2800" dirty="0">
                <a:latin typeface="メイリオ" panose="020B0604030504040204" pitchFamily="50" charset="-128"/>
                <a:ea typeface="メイリオ" panose="020B0604030504040204" pitchFamily="50" charset="-128"/>
              </a:rPr>
              <a:t>や、</a:t>
            </a:r>
            <a:r>
              <a:rPr lang="ja-JP" altLang="ja-JP" sz="2800" b="1" dirty="0">
                <a:solidFill>
                  <a:srgbClr val="FFFF00"/>
                </a:solidFill>
                <a:latin typeface="メイリオ" panose="020B0604030504040204" pitchFamily="50" charset="-128"/>
                <a:ea typeface="メイリオ" panose="020B0604030504040204" pitchFamily="50" charset="-128"/>
              </a:rPr>
              <a:t>ドローンから電気ショック（電荷）を与えて水滴を結合</a:t>
            </a:r>
            <a:r>
              <a:rPr lang="ja-JP" altLang="ja-JP" sz="2800" b="1" dirty="0">
                <a:latin typeface="メイリオ" panose="020B0604030504040204" pitchFamily="50" charset="-128"/>
                <a:ea typeface="メイリオ" panose="020B0604030504040204" pitchFamily="50" charset="-128"/>
              </a:rPr>
              <a:t>させる新たな技術</a:t>
            </a:r>
            <a:r>
              <a:rPr lang="ja-JP" altLang="en-US" sz="2800" b="1" dirty="0">
                <a:latin typeface="メイリオ" panose="020B0604030504040204" pitchFamily="50" charset="-128"/>
                <a:ea typeface="メイリオ" panose="020B0604030504040204" pitchFamily="50" charset="-128"/>
              </a:rPr>
              <a:t>も</a:t>
            </a:r>
            <a:endParaRPr lang="ja-JP" altLang="ja-JP" sz="2800" dirty="0">
              <a:latin typeface="メイリオ" panose="020B0604030504040204" pitchFamily="50" charset="-128"/>
              <a:ea typeface="メイリオ" panose="020B0604030504040204" pitchFamily="50" charset="-128"/>
            </a:endParaRPr>
          </a:p>
          <a:p>
            <a:endParaRPr kumimoji="1" lang="ja-JP" altLang="en-US" dirty="0"/>
          </a:p>
        </p:txBody>
      </p:sp>
      <p:sp>
        <p:nvSpPr>
          <p:cNvPr id="4" name="スライド番号プレースホルダー 3">
            <a:extLst>
              <a:ext uri="{FF2B5EF4-FFF2-40B4-BE49-F238E27FC236}">
                <a16:creationId xmlns:a16="http://schemas.microsoft.com/office/drawing/2014/main" id="{DE1AB0A8-75E1-B875-8BFB-1166B5D90BAE}"/>
              </a:ext>
            </a:extLst>
          </p:cNvPr>
          <p:cNvSpPr>
            <a:spLocks noGrp="1"/>
          </p:cNvSpPr>
          <p:nvPr>
            <p:ph type="sldNum" sz="quarter" idx="12"/>
          </p:nvPr>
        </p:nvSpPr>
        <p:spPr/>
        <p:txBody>
          <a:bodyPr/>
          <a:lstStyle/>
          <a:p>
            <a:fld id="{A845B7A2-84B7-4CBB-9D70-4BB161097611}" type="slidenum">
              <a:rPr kumimoji="1" lang="ja-JP" altLang="en-US" sz="1800" b="1" smtClean="0"/>
              <a:t>23</a:t>
            </a:fld>
            <a:endParaRPr kumimoji="1" lang="ja-JP" altLang="en-US" sz="1800" b="1" dirty="0"/>
          </a:p>
        </p:txBody>
      </p:sp>
    </p:spTree>
    <p:extLst>
      <p:ext uri="{BB962C8B-B14F-4D97-AF65-F5344CB8AC3E}">
        <p14:creationId xmlns:p14="http://schemas.microsoft.com/office/powerpoint/2010/main" val="9865296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D393AA8-2CF7-3262-989E-35355D7B29DE}"/>
              </a:ext>
            </a:extLst>
          </p:cNvPr>
          <p:cNvSpPr>
            <a:spLocks noGrp="1"/>
          </p:cNvSpPr>
          <p:nvPr>
            <p:ph type="title"/>
          </p:nvPr>
        </p:nvSpPr>
        <p:spPr>
          <a:xfrm>
            <a:off x="838200" y="306131"/>
            <a:ext cx="10515600" cy="1325563"/>
          </a:xfrm>
        </p:spPr>
        <p:txBody>
          <a:bodyPr>
            <a:normAutofit/>
          </a:bodyPr>
          <a:lstStyle/>
          <a:p>
            <a:r>
              <a:rPr lang="ja-JP" altLang="ja-JP" sz="3200" b="1" dirty="0">
                <a:latin typeface="メイリオ" panose="020B0604030504040204" pitchFamily="50" charset="-128"/>
                <a:ea typeface="メイリオ" panose="020B0604030504040204" pitchFamily="50" charset="-128"/>
              </a:rPr>
              <a:t>世界での活用状況と</a:t>
            </a:r>
            <a:r>
              <a:rPr lang="ja-JP" altLang="en-US" sz="3200" b="1" dirty="0">
                <a:latin typeface="メイリオ" panose="020B0604030504040204" pitchFamily="50" charset="-128"/>
                <a:ea typeface="メイリオ" panose="020B0604030504040204" pitchFamily="50" charset="-128"/>
              </a:rPr>
              <a:t>林野火災</a:t>
            </a:r>
            <a:r>
              <a:rPr lang="ja-JP" altLang="ja-JP" sz="3200" b="1" dirty="0">
                <a:latin typeface="メイリオ" panose="020B0604030504040204" pitchFamily="50" charset="-128"/>
                <a:ea typeface="メイリオ" panose="020B0604030504040204" pitchFamily="50" charset="-128"/>
              </a:rPr>
              <a:t>への適用</a:t>
            </a:r>
            <a:endParaRPr kumimoji="1" lang="ja-JP" altLang="en-US" sz="3200" dirty="0">
              <a:latin typeface="メイリオ" panose="020B0604030504040204" pitchFamily="50" charset="-128"/>
              <a:ea typeface="メイリオ" panose="020B0604030504040204" pitchFamily="50" charset="-128"/>
            </a:endParaRPr>
          </a:p>
        </p:txBody>
      </p:sp>
      <p:sp>
        <p:nvSpPr>
          <p:cNvPr id="3" name="コンテンツ プレースホルダー 2">
            <a:extLst>
              <a:ext uri="{FF2B5EF4-FFF2-40B4-BE49-F238E27FC236}">
                <a16:creationId xmlns:a16="http://schemas.microsoft.com/office/drawing/2014/main" id="{67F783A0-3E3D-A82B-EE71-8428E63585F3}"/>
              </a:ext>
            </a:extLst>
          </p:cNvPr>
          <p:cNvSpPr>
            <a:spLocks noGrp="1"/>
          </p:cNvSpPr>
          <p:nvPr>
            <p:ph idx="1"/>
          </p:nvPr>
        </p:nvSpPr>
        <p:spPr>
          <a:xfrm>
            <a:off x="675139" y="1063416"/>
            <a:ext cx="10792336" cy="5307404"/>
          </a:xfrm>
        </p:spPr>
        <p:txBody>
          <a:bodyPr>
            <a:normAutofit fontScale="92500" lnSpcReduction="10000"/>
          </a:bodyPr>
          <a:lstStyle/>
          <a:p>
            <a:r>
              <a:rPr lang="ja-JP" altLang="ja-JP" sz="2800" dirty="0">
                <a:latin typeface="+mn-ea"/>
                <a:ea typeface="+mn-ea"/>
              </a:rPr>
              <a:t>実用化において最も積極的なのは</a:t>
            </a:r>
            <a:r>
              <a:rPr lang="ja-JP" altLang="ja-JP" sz="2800" b="1" dirty="0">
                <a:solidFill>
                  <a:srgbClr val="FFFF00"/>
                </a:solidFill>
                <a:latin typeface="+mn-ea"/>
                <a:ea typeface="+mn-ea"/>
              </a:rPr>
              <a:t>中国、</a:t>
            </a:r>
            <a:r>
              <a:rPr lang="en-US" altLang="ja-JP" sz="2800" b="1" dirty="0">
                <a:solidFill>
                  <a:srgbClr val="FFFF00"/>
                </a:solidFill>
                <a:latin typeface="+mn-ea"/>
                <a:ea typeface="+mn-ea"/>
              </a:rPr>
              <a:t>UAE</a:t>
            </a:r>
            <a:r>
              <a:rPr lang="ja-JP" altLang="ja-JP" sz="2800" b="1" dirty="0">
                <a:solidFill>
                  <a:srgbClr val="FFFF00"/>
                </a:solidFill>
                <a:latin typeface="+mn-ea"/>
                <a:ea typeface="+mn-ea"/>
              </a:rPr>
              <a:t>（アラブ首長国連邦）、</a:t>
            </a:r>
            <a:endParaRPr lang="en-US" altLang="ja-JP" sz="2800" b="1" dirty="0">
              <a:solidFill>
                <a:srgbClr val="FFFF00"/>
              </a:solidFill>
              <a:latin typeface="+mn-ea"/>
              <a:ea typeface="+mn-ea"/>
            </a:endParaRPr>
          </a:p>
          <a:p>
            <a:pPr marL="0" indent="0">
              <a:buNone/>
            </a:pPr>
            <a:r>
              <a:rPr lang="ja-JP" altLang="ja-JP" sz="2800" b="1" dirty="0">
                <a:solidFill>
                  <a:srgbClr val="FFFF00"/>
                </a:solidFill>
                <a:latin typeface="+mn-ea"/>
                <a:ea typeface="+mn-ea"/>
              </a:rPr>
              <a:t>アメリカ、インドネシア</a:t>
            </a:r>
            <a:r>
              <a:rPr lang="ja-JP" altLang="ja-JP" sz="2800" dirty="0">
                <a:latin typeface="+mn-ea"/>
                <a:ea typeface="+mn-ea"/>
              </a:rPr>
              <a:t>など</a:t>
            </a:r>
            <a:endParaRPr lang="en-US" altLang="ja-JP" sz="2800" dirty="0">
              <a:latin typeface="+mn-ea"/>
              <a:ea typeface="+mn-ea"/>
            </a:endParaRPr>
          </a:p>
          <a:p>
            <a:pPr marL="0" indent="0">
              <a:buNone/>
            </a:pPr>
            <a:endParaRPr lang="ja-JP" altLang="ja-JP" sz="2800" dirty="0">
              <a:latin typeface="+mn-ea"/>
              <a:ea typeface="+mn-ea"/>
            </a:endParaRPr>
          </a:p>
          <a:p>
            <a:pPr lvl="0"/>
            <a:r>
              <a:rPr lang="ja-JP" altLang="en-US" sz="2800" b="1" dirty="0">
                <a:latin typeface="+mn-ea"/>
                <a:ea typeface="+mn-ea"/>
              </a:rPr>
              <a:t>林野火災</a:t>
            </a:r>
            <a:r>
              <a:rPr lang="ja-JP" altLang="ja-JP" sz="2800" b="1" dirty="0">
                <a:latin typeface="+mn-ea"/>
                <a:ea typeface="+mn-ea"/>
              </a:rPr>
              <a:t>の消火例</a:t>
            </a:r>
            <a:r>
              <a:rPr lang="en-US" altLang="ja-JP" sz="2800" dirty="0">
                <a:latin typeface="+mn-ea"/>
                <a:ea typeface="+mn-ea"/>
              </a:rPr>
              <a:t>: </a:t>
            </a:r>
          </a:p>
          <a:p>
            <a:pPr marL="0" lvl="0" indent="0">
              <a:buNone/>
            </a:pPr>
            <a:r>
              <a:rPr lang="ja-JP" altLang="en-US" sz="2800" dirty="0">
                <a:latin typeface="+mn-ea"/>
                <a:ea typeface="+mn-ea"/>
              </a:rPr>
              <a:t>　</a:t>
            </a:r>
            <a:r>
              <a:rPr lang="ja-JP" altLang="ja-JP" sz="2800" dirty="0">
                <a:latin typeface="+mn-ea"/>
                <a:ea typeface="+mn-ea"/>
              </a:rPr>
              <a:t>インドネシアや中国などでは、広大な森林で火災が発生した際、</a:t>
            </a:r>
            <a:br>
              <a:rPr lang="en-US" altLang="ja-JP" sz="2800" dirty="0">
                <a:latin typeface="+mn-ea"/>
                <a:ea typeface="+mn-ea"/>
              </a:rPr>
            </a:br>
            <a:r>
              <a:rPr lang="ja-JP" altLang="ja-JP" sz="2800" dirty="0">
                <a:latin typeface="+mn-ea"/>
                <a:ea typeface="+mn-ea"/>
              </a:rPr>
              <a:t>上空に適切な雲があれば</a:t>
            </a:r>
            <a:r>
              <a:rPr lang="ja-JP" altLang="ja-JP" sz="2800" b="1" dirty="0">
                <a:solidFill>
                  <a:srgbClr val="FFFF00"/>
                </a:solidFill>
                <a:latin typeface="+mn-ea"/>
                <a:ea typeface="+mn-ea"/>
              </a:rPr>
              <a:t>「人工降雨ロケット」</a:t>
            </a:r>
            <a:r>
              <a:rPr lang="ja-JP" altLang="ja-JP" sz="2800" dirty="0">
                <a:latin typeface="+mn-ea"/>
                <a:ea typeface="+mn-ea"/>
              </a:rPr>
              <a:t>や航空機を投入し、</a:t>
            </a:r>
            <a:br>
              <a:rPr lang="en-US" altLang="ja-JP" sz="2800" dirty="0">
                <a:latin typeface="+mn-ea"/>
                <a:ea typeface="+mn-ea"/>
              </a:rPr>
            </a:br>
            <a:r>
              <a:rPr lang="ja-JP" altLang="ja-JP" sz="2800" dirty="0">
                <a:latin typeface="+mn-ea"/>
                <a:ea typeface="+mn-ea"/>
              </a:rPr>
              <a:t>雨量を増やして鎮火を補助する作戦が実際に運用されてい</a:t>
            </a:r>
            <a:r>
              <a:rPr lang="ja-JP" altLang="en-US" sz="2800" dirty="0">
                <a:latin typeface="+mn-ea"/>
                <a:ea typeface="+mn-ea"/>
              </a:rPr>
              <a:t>る</a:t>
            </a:r>
            <a:endParaRPr lang="ja-JP" altLang="ja-JP" sz="2800" dirty="0">
              <a:latin typeface="+mn-ea"/>
              <a:ea typeface="+mn-ea"/>
            </a:endParaRPr>
          </a:p>
          <a:p>
            <a:pPr marL="0" indent="0">
              <a:buNone/>
            </a:pPr>
            <a:endParaRPr lang="ja-JP" altLang="ja-JP" sz="2800" dirty="0">
              <a:latin typeface="+mn-ea"/>
              <a:ea typeface="+mn-ea"/>
            </a:endParaRPr>
          </a:p>
          <a:p>
            <a:pPr lvl="0"/>
            <a:r>
              <a:rPr lang="ja-JP" altLang="ja-JP" sz="2800" b="1" dirty="0">
                <a:latin typeface="+mn-ea"/>
                <a:ea typeface="+mn-ea"/>
              </a:rPr>
              <a:t>日本の状況</a:t>
            </a:r>
            <a:r>
              <a:rPr lang="en-US" altLang="ja-JP" sz="2800" dirty="0">
                <a:latin typeface="+mn-ea"/>
                <a:ea typeface="+mn-ea"/>
              </a:rPr>
              <a:t>: </a:t>
            </a:r>
          </a:p>
          <a:p>
            <a:pPr marL="0" lvl="0" indent="0">
              <a:buNone/>
            </a:pPr>
            <a:r>
              <a:rPr lang="ja-JP" altLang="en-US" sz="2800" dirty="0">
                <a:latin typeface="+mn-ea"/>
                <a:ea typeface="+mn-ea"/>
              </a:rPr>
              <a:t>　</a:t>
            </a:r>
            <a:r>
              <a:rPr lang="ja-JP" altLang="ja-JP" sz="2800" dirty="0">
                <a:latin typeface="+mn-ea"/>
                <a:ea typeface="+mn-ea"/>
              </a:rPr>
              <a:t>日本でも</a:t>
            </a:r>
            <a:r>
              <a:rPr lang="ja-JP" altLang="ja-JP" sz="2800" b="1" dirty="0">
                <a:latin typeface="+mn-ea"/>
                <a:ea typeface="+mn-ea"/>
              </a:rPr>
              <a:t>東京都水道局</a:t>
            </a:r>
            <a:r>
              <a:rPr lang="ja-JP" altLang="ja-JP" sz="2800" dirty="0">
                <a:latin typeface="+mn-ea"/>
                <a:ea typeface="+mn-ea"/>
              </a:rPr>
              <a:t>が奥多摩</a:t>
            </a:r>
            <a:r>
              <a:rPr lang="ja-JP" altLang="en-US" sz="2800" dirty="0">
                <a:latin typeface="+mn-ea"/>
                <a:ea typeface="+mn-ea"/>
              </a:rPr>
              <a:t>の</a:t>
            </a:r>
            <a:r>
              <a:rPr lang="ja-JP" altLang="en-US" sz="2800" b="1" dirty="0">
                <a:latin typeface="+mn-ea"/>
                <a:ea typeface="+mn-ea"/>
              </a:rPr>
              <a:t>小河内ダム</a:t>
            </a:r>
            <a:r>
              <a:rPr lang="ja-JP" altLang="en-US" sz="2800" dirty="0">
                <a:latin typeface="+mn-ea"/>
                <a:ea typeface="+mn-ea"/>
              </a:rPr>
              <a:t>に</a:t>
            </a:r>
            <a:r>
              <a:rPr lang="ja-JP" altLang="ja-JP" sz="2800" b="1" dirty="0">
                <a:solidFill>
                  <a:srgbClr val="FFFF00"/>
                </a:solidFill>
                <a:latin typeface="+mn-ea"/>
                <a:ea typeface="+mn-ea"/>
              </a:rPr>
              <a:t>渇水対策</a:t>
            </a:r>
            <a:r>
              <a:rPr lang="ja-JP" altLang="en-US" sz="2800" b="1" dirty="0">
                <a:solidFill>
                  <a:srgbClr val="FFFF00"/>
                </a:solidFill>
                <a:latin typeface="+mn-ea"/>
                <a:ea typeface="+mn-ea"/>
              </a:rPr>
              <a:t>装置（</a:t>
            </a:r>
            <a:r>
              <a:rPr lang="ja-JP" altLang="ja-JP" sz="2800" b="1" dirty="0">
                <a:solidFill>
                  <a:srgbClr val="FFFF00"/>
                </a:solidFill>
                <a:latin typeface="+mn-ea"/>
                <a:ea typeface="+mn-ea"/>
              </a:rPr>
              <a:t>人工降雨設備（小河内発煙所）</a:t>
            </a:r>
            <a:r>
              <a:rPr lang="ja-JP" altLang="en-US" sz="2800" b="1" dirty="0">
                <a:solidFill>
                  <a:srgbClr val="FFFF00"/>
                </a:solidFill>
                <a:latin typeface="+mn-ea"/>
                <a:ea typeface="+mn-ea"/>
              </a:rPr>
              <a:t>）</a:t>
            </a:r>
            <a:r>
              <a:rPr lang="ja-JP" altLang="ja-JP" sz="2800" dirty="0">
                <a:latin typeface="+mn-ea"/>
                <a:ea typeface="+mn-ea"/>
              </a:rPr>
              <a:t>を所有</a:t>
            </a:r>
            <a:r>
              <a:rPr lang="ja-JP" altLang="en-US" sz="2800" dirty="0">
                <a:latin typeface="+mn-ea"/>
                <a:ea typeface="+mn-ea"/>
              </a:rPr>
              <a:t>するなど</a:t>
            </a:r>
            <a:r>
              <a:rPr lang="ja-JP" altLang="ja-JP" sz="2800" dirty="0">
                <a:latin typeface="+mn-ea"/>
                <a:ea typeface="+mn-ea"/>
              </a:rPr>
              <a:t>、技術自体は確立してい</a:t>
            </a:r>
            <a:r>
              <a:rPr lang="ja-JP" altLang="en-US" sz="2800" dirty="0">
                <a:latin typeface="+mn-ea"/>
                <a:ea typeface="+mn-ea"/>
              </a:rPr>
              <a:t>る</a:t>
            </a:r>
            <a:endParaRPr lang="ja-JP" altLang="ja-JP" sz="2800" dirty="0">
              <a:latin typeface="+mn-ea"/>
              <a:ea typeface="+mn-ea"/>
            </a:endParaRPr>
          </a:p>
          <a:p>
            <a:endParaRPr lang="ja-JP" altLang="ja-JP" dirty="0"/>
          </a:p>
          <a:p>
            <a:endParaRPr kumimoji="1" lang="ja-JP" altLang="en-US" dirty="0"/>
          </a:p>
        </p:txBody>
      </p:sp>
      <p:sp>
        <p:nvSpPr>
          <p:cNvPr id="4" name="スライド番号プレースホルダー 3">
            <a:extLst>
              <a:ext uri="{FF2B5EF4-FFF2-40B4-BE49-F238E27FC236}">
                <a16:creationId xmlns:a16="http://schemas.microsoft.com/office/drawing/2014/main" id="{68E47AC5-9335-6587-3C9C-CD87C247104C}"/>
              </a:ext>
            </a:extLst>
          </p:cNvPr>
          <p:cNvSpPr>
            <a:spLocks noGrp="1"/>
          </p:cNvSpPr>
          <p:nvPr>
            <p:ph type="sldNum" sz="quarter" idx="12"/>
          </p:nvPr>
        </p:nvSpPr>
        <p:spPr/>
        <p:txBody>
          <a:bodyPr/>
          <a:lstStyle/>
          <a:p>
            <a:fld id="{A845B7A2-84B7-4CBB-9D70-4BB161097611}" type="slidenum">
              <a:rPr kumimoji="1" lang="ja-JP" altLang="en-US" sz="1800" b="1" smtClean="0"/>
              <a:t>24</a:t>
            </a:fld>
            <a:endParaRPr kumimoji="1" lang="ja-JP" altLang="en-US" sz="1800" b="1" dirty="0"/>
          </a:p>
        </p:txBody>
      </p:sp>
    </p:spTree>
    <p:extLst>
      <p:ext uri="{BB962C8B-B14F-4D97-AF65-F5344CB8AC3E}">
        <p14:creationId xmlns:p14="http://schemas.microsoft.com/office/powerpoint/2010/main" val="29409730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84E321F-A31C-D05D-1BAF-F28184A8D588}"/>
              </a:ext>
            </a:extLst>
          </p:cNvPr>
          <p:cNvSpPr>
            <a:spLocks noGrp="1"/>
          </p:cNvSpPr>
          <p:nvPr>
            <p:ph type="title"/>
          </p:nvPr>
        </p:nvSpPr>
        <p:spPr>
          <a:xfrm>
            <a:off x="1280651" y="701580"/>
            <a:ext cx="9348019" cy="1325563"/>
          </a:xfrm>
        </p:spPr>
        <p:txBody>
          <a:bodyPr>
            <a:normAutofit/>
          </a:bodyPr>
          <a:lstStyle/>
          <a:p>
            <a:r>
              <a:rPr lang="ja-JP" altLang="ja-JP" sz="3000" b="1" dirty="0">
                <a:latin typeface="メイリオ" panose="020B0604030504040204" pitchFamily="50" charset="-128"/>
                <a:ea typeface="メイリオ" panose="020B0604030504040204" pitchFamily="50" charset="-128"/>
              </a:rPr>
              <a:t>なぜ「</a:t>
            </a:r>
            <a:r>
              <a:rPr lang="ja-JP" altLang="en-US" sz="3000" b="1" dirty="0">
                <a:latin typeface="メイリオ" panose="020B0604030504040204" pitchFamily="50" charset="-128"/>
                <a:ea typeface="メイリオ" panose="020B0604030504040204" pitchFamily="50" charset="-128"/>
              </a:rPr>
              <a:t>林野火災</a:t>
            </a:r>
            <a:r>
              <a:rPr lang="ja-JP" altLang="ja-JP" sz="3000" b="1" dirty="0">
                <a:latin typeface="メイリオ" panose="020B0604030504040204" pitchFamily="50" charset="-128"/>
                <a:ea typeface="メイリオ" panose="020B0604030504040204" pitchFamily="50" charset="-128"/>
              </a:rPr>
              <a:t>ならどこでもすぐ使える」</a:t>
            </a:r>
            <a:br>
              <a:rPr lang="en-US" altLang="ja-JP" sz="3000" b="1" dirty="0">
                <a:latin typeface="メイリオ" panose="020B0604030504040204" pitchFamily="50" charset="-128"/>
                <a:ea typeface="メイリオ" panose="020B0604030504040204" pitchFamily="50" charset="-128"/>
              </a:rPr>
            </a:br>
            <a:r>
              <a:rPr lang="ja-JP" altLang="en-US" sz="3000" b="1" dirty="0">
                <a:latin typeface="メイリオ" panose="020B0604030504040204" pitchFamily="50" charset="-128"/>
                <a:ea typeface="メイリオ" panose="020B0604030504040204" pitchFamily="50" charset="-128"/>
              </a:rPr>
              <a:t>　</a:t>
            </a:r>
            <a:r>
              <a:rPr lang="ja-JP" altLang="ja-JP" sz="3000" b="1" dirty="0">
                <a:latin typeface="メイリオ" panose="020B0604030504040204" pitchFamily="50" charset="-128"/>
                <a:ea typeface="メイリオ" panose="020B0604030504040204" pitchFamily="50" charset="-128"/>
              </a:rPr>
              <a:t>わけではないのか？</a:t>
            </a:r>
            <a:endParaRPr kumimoji="1" lang="ja-JP" altLang="en-US" sz="3000" dirty="0">
              <a:latin typeface="メイリオ" panose="020B0604030504040204" pitchFamily="50" charset="-128"/>
              <a:ea typeface="メイリオ" panose="020B0604030504040204" pitchFamily="50" charset="-128"/>
            </a:endParaRPr>
          </a:p>
        </p:txBody>
      </p:sp>
      <p:sp>
        <p:nvSpPr>
          <p:cNvPr id="3" name="コンテンツ プレースホルダー 2">
            <a:extLst>
              <a:ext uri="{FF2B5EF4-FFF2-40B4-BE49-F238E27FC236}">
                <a16:creationId xmlns:a16="http://schemas.microsoft.com/office/drawing/2014/main" id="{BE9B14D2-F7B8-3A5F-176A-995794B5F14F}"/>
              </a:ext>
            </a:extLst>
          </p:cNvPr>
          <p:cNvSpPr>
            <a:spLocks noGrp="1"/>
          </p:cNvSpPr>
          <p:nvPr>
            <p:ph idx="1"/>
          </p:nvPr>
        </p:nvSpPr>
        <p:spPr>
          <a:xfrm>
            <a:off x="824459" y="2027143"/>
            <a:ext cx="10628026" cy="4283716"/>
          </a:xfrm>
        </p:spPr>
        <p:txBody>
          <a:bodyPr>
            <a:normAutofit/>
          </a:bodyPr>
          <a:lstStyle/>
          <a:p>
            <a:pPr marL="0" indent="0">
              <a:buNone/>
            </a:pPr>
            <a:r>
              <a:rPr lang="ja-JP" altLang="en-US" sz="2600" dirty="0">
                <a:latin typeface="メイリオ" panose="020B0604030504040204" pitchFamily="50" charset="-128"/>
                <a:ea typeface="メイリオ" panose="020B0604030504040204" pitchFamily="50" charset="-128"/>
              </a:rPr>
              <a:t>　</a:t>
            </a:r>
            <a:r>
              <a:rPr lang="ja-JP" altLang="ja-JP" sz="2600" dirty="0">
                <a:latin typeface="メイリオ" panose="020B0604030504040204" pitchFamily="50" charset="-128"/>
                <a:ea typeface="メイリオ" panose="020B0604030504040204" pitchFamily="50" charset="-128"/>
              </a:rPr>
              <a:t>一見すると万能な解決策に見え</a:t>
            </a:r>
            <a:r>
              <a:rPr lang="ja-JP" altLang="en-US" sz="2600" dirty="0">
                <a:latin typeface="メイリオ" panose="020B0604030504040204" pitchFamily="50" charset="-128"/>
                <a:ea typeface="メイリオ" panose="020B0604030504040204" pitchFamily="50" charset="-128"/>
              </a:rPr>
              <a:t>る</a:t>
            </a:r>
            <a:r>
              <a:rPr lang="ja-JP" altLang="ja-JP" sz="2600" dirty="0">
                <a:latin typeface="メイリオ" panose="020B0604030504040204" pitchFamily="50" charset="-128"/>
                <a:ea typeface="メイリオ" panose="020B0604030504040204" pitchFamily="50" charset="-128"/>
              </a:rPr>
              <a:t>が、</a:t>
            </a:r>
            <a:r>
              <a:rPr lang="ja-JP" altLang="en-US" sz="2600" dirty="0">
                <a:latin typeface="メイリオ" panose="020B0604030504040204" pitchFamily="50" charset="-128"/>
                <a:ea typeface="メイリオ" panose="020B0604030504040204" pitchFamily="50" charset="-128"/>
              </a:rPr>
              <a:t>火災</a:t>
            </a:r>
            <a:r>
              <a:rPr lang="ja-JP" altLang="ja-JP" sz="2600" dirty="0">
                <a:latin typeface="メイリオ" panose="020B0604030504040204" pitchFamily="50" charset="-128"/>
                <a:ea typeface="メイリオ" panose="020B0604030504040204" pitchFamily="50" charset="-128"/>
              </a:rPr>
              <a:t>の現場で使うにはいくつかの大きな壁があ</a:t>
            </a:r>
            <a:r>
              <a:rPr lang="ja-JP" altLang="en-US" sz="2600" dirty="0">
                <a:latin typeface="メイリオ" panose="020B0604030504040204" pitchFamily="50" charset="-128"/>
                <a:ea typeface="メイリオ" panose="020B0604030504040204" pitchFamily="50" charset="-128"/>
              </a:rPr>
              <a:t>る</a:t>
            </a:r>
            <a:endParaRPr lang="en-US" altLang="ja-JP" sz="2600" dirty="0">
              <a:latin typeface="メイリオ" panose="020B0604030504040204" pitchFamily="50" charset="-128"/>
              <a:ea typeface="メイリオ" panose="020B0604030504040204" pitchFamily="50" charset="-128"/>
            </a:endParaRPr>
          </a:p>
          <a:p>
            <a:pPr marL="0" indent="0">
              <a:buNone/>
            </a:pPr>
            <a:br>
              <a:rPr lang="ja-JP" altLang="ja-JP" sz="2600" dirty="0">
                <a:latin typeface="メイリオ" panose="020B0604030504040204" pitchFamily="50" charset="-128"/>
                <a:ea typeface="メイリオ" panose="020B0604030504040204" pitchFamily="50" charset="-128"/>
              </a:rPr>
            </a:br>
            <a:r>
              <a:rPr lang="en-US" altLang="ja-JP" sz="2600" b="1" dirty="0">
                <a:latin typeface="メイリオ" panose="020B0604030504040204" pitchFamily="50" charset="-128"/>
                <a:ea typeface="メイリオ" panose="020B0604030504040204" pitchFamily="50" charset="-128"/>
              </a:rPr>
              <a:t>① </a:t>
            </a:r>
            <a:r>
              <a:rPr lang="ja-JP" altLang="ja-JP" sz="2600" b="1" dirty="0">
                <a:solidFill>
                  <a:srgbClr val="FFFF00"/>
                </a:solidFill>
                <a:latin typeface="メイリオ" panose="020B0604030504040204" pitchFamily="50" charset="-128"/>
                <a:ea typeface="メイリオ" panose="020B0604030504040204" pitchFamily="50" charset="-128"/>
              </a:rPr>
              <a:t>「種を撒くための雲」が必要</a:t>
            </a:r>
            <a:br>
              <a:rPr lang="ja-JP" altLang="ja-JP" sz="2600" dirty="0">
                <a:latin typeface="メイリオ" panose="020B0604030504040204" pitchFamily="50" charset="-128"/>
                <a:ea typeface="メイリオ" panose="020B0604030504040204" pitchFamily="50" charset="-128"/>
              </a:rPr>
            </a:br>
            <a:r>
              <a:rPr lang="ja-JP" altLang="en-US" sz="2600" dirty="0">
                <a:latin typeface="メイリオ" panose="020B0604030504040204" pitchFamily="50" charset="-128"/>
                <a:ea typeface="メイリオ" panose="020B0604030504040204" pitchFamily="50" charset="-128"/>
              </a:rPr>
              <a:t>　</a:t>
            </a:r>
            <a:r>
              <a:rPr lang="ja-JP" altLang="ja-JP" sz="2600" dirty="0">
                <a:latin typeface="メイリオ" panose="020B0604030504040204" pitchFamily="50" charset="-128"/>
                <a:ea typeface="メイリオ" panose="020B0604030504040204" pitchFamily="50" charset="-128"/>
              </a:rPr>
              <a:t>最大の難点は、</a:t>
            </a:r>
            <a:r>
              <a:rPr lang="ja-JP" altLang="ja-JP" sz="2600" b="1" dirty="0">
                <a:latin typeface="メイリオ" panose="020B0604030504040204" pitchFamily="50" charset="-128"/>
                <a:ea typeface="メイリオ" panose="020B0604030504040204" pitchFamily="50" charset="-128"/>
              </a:rPr>
              <a:t>雲がなければ雨を降らせられない</a:t>
            </a:r>
            <a:r>
              <a:rPr lang="ja-JP" altLang="ja-JP" sz="2600" dirty="0">
                <a:latin typeface="メイリオ" panose="020B0604030504040204" pitchFamily="50" charset="-128"/>
                <a:ea typeface="メイリオ" panose="020B0604030504040204" pitchFamily="50" charset="-128"/>
              </a:rPr>
              <a:t>こと</a:t>
            </a:r>
            <a:endParaRPr lang="en-US" altLang="ja-JP" sz="2600" dirty="0">
              <a:latin typeface="メイリオ" panose="020B0604030504040204" pitchFamily="50" charset="-128"/>
              <a:ea typeface="メイリオ" panose="020B0604030504040204" pitchFamily="50" charset="-128"/>
            </a:endParaRPr>
          </a:p>
          <a:p>
            <a:pPr marL="0" indent="0">
              <a:buNone/>
            </a:pPr>
            <a:r>
              <a:rPr lang="ja-JP" altLang="en-US" sz="2600" dirty="0">
                <a:latin typeface="メイリオ" panose="020B0604030504040204" pitchFamily="50" charset="-128"/>
                <a:ea typeface="メイリオ" panose="020B0604030504040204" pitchFamily="50" charset="-128"/>
              </a:rPr>
              <a:t>　林野火災</a:t>
            </a:r>
            <a:r>
              <a:rPr lang="ja-JP" altLang="ja-JP" sz="2600" dirty="0">
                <a:latin typeface="メイリオ" panose="020B0604030504040204" pitchFamily="50" charset="-128"/>
                <a:ea typeface="メイリオ" panose="020B0604030504040204" pitchFamily="50" charset="-128"/>
              </a:rPr>
              <a:t>が起きやすい時期は「乾燥して晴天が続いている</a:t>
            </a:r>
            <a:r>
              <a:rPr lang="ja-JP" altLang="en-US" sz="2600" dirty="0">
                <a:latin typeface="メイリオ" panose="020B0604030504040204" pitchFamily="50" charset="-128"/>
                <a:ea typeface="メイリオ" panose="020B0604030504040204" pitchFamily="50" charset="-128"/>
              </a:rPr>
              <a:t>状態</a:t>
            </a:r>
            <a:r>
              <a:rPr lang="ja-JP" altLang="ja-JP" sz="2600" dirty="0">
                <a:latin typeface="メイリオ" panose="020B0604030504040204" pitchFamily="50" charset="-128"/>
                <a:ea typeface="メイリオ" panose="020B0604030504040204" pitchFamily="50" charset="-128"/>
              </a:rPr>
              <a:t>」が多く、そもそも雨の元となる十分な湿度や雲が存在しないケースが</a:t>
            </a:r>
            <a:r>
              <a:rPr lang="ja-JP" altLang="en-US" sz="2600" dirty="0">
                <a:latin typeface="メイリオ" panose="020B0604030504040204" pitchFamily="50" charset="-128"/>
                <a:ea typeface="メイリオ" panose="020B0604030504040204" pitchFamily="50" charset="-128"/>
              </a:rPr>
              <a:t>多い</a:t>
            </a:r>
            <a:endParaRPr kumimoji="1" lang="ja-JP" altLang="en-US" sz="2600" dirty="0">
              <a:latin typeface="メイリオ" panose="020B0604030504040204" pitchFamily="50" charset="-128"/>
              <a:ea typeface="メイリオ" panose="020B0604030504040204" pitchFamily="50" charset="-128"/>
            </a:endParaRPr>
          </a:p>
        </p:txBody>
      </p:sp>
      <p:sp>
        <p:nvSpPr>
          <p:cNvPr id="4" name="スライド番号プレースホルダー 3">
            <a:extLst>
              <a:ext uri="{FF2B5EF4-FFF2-40B4-BE49-F238E27FC236}">
                <a16:creationId xmlns:a16="http://schemas.microsoft.com/office/drawing/2014/main" id="{E9F75760-E2E5-1310-A9FB-3FC82D310D33}"/>
              </a:ext>
            </a:extLst>
          </p:cNvPr>
          <p:cNvSpPr>
            <a:spLocks noGrp="1"/>
          </p:cNvSpPr>
          <p:nvPr>
            <p:ph type="sldNum" sz="quarter" idx="12"/>
          </p:nvPr>
        </p:nvSpPr>
        <p:spPr/>
        <p:txBody>
          <a:bodyPr/>
          <a:lstStyle/>
          <a:p>
            <a:fld id="{A845B7A2-84B7-4CBB-9D70-4BB161097611}" type="slidenum">
              <a:rPr kumimoji="1" lang="ja-JP" altLang="en-US" sz="1800" b="1" smtClean="0"/>
              <a:t>25</a:t>
            </a:fld>
            <a:endParaRPr kumimoji="1" lang="ja-JP" altLang="en-US" sz="1800" b="1" dirty="0"/>
          </a:p>
        </p:txBody>
      </p:sp>
    </p:spTree>
    <p:extLst>
      <p:ext uri="{BB962C8B-B14F-4D97-AF65-F5344CB8AC3E}">
        <p14:creationId xmlns:p14="http://schemas.microsoft.com/office/powerpoint/2010/main" val="33834848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AE43E743-ADDA-761C-D62D-B03B75E749E7}"/>
              </a:ext>
            </a:extLst>
          </p:cNvPr>
          <p:cNvSpPr>
            <a:spLocks noGrp="1"/>
          </p:cNvSpPr>
          <p:nvPr>
            <p:ph idx="1"/>
          </p:nvPr>
        </p:nvSpPr>
        <p:spPr>
          <a:xfrm>
            <a:off x="713906" y="1063416"/>
            <a:ext cx="10764187" cy="5308940"/>
          </a:xfrm>
        </p:spPr>
        <p:txBody>
          <a:bodyPr>
            <a:normAutofit/>
          </a:bodyPr>
          <a:lstStyle/>
          <a:p>
            <a:pPr marL="0" indent="0">
              <a:buNone/>
            </a:pPr>
            <a:r>
              <a:rPr lang="en-US" altLang="ja-JP" sz="2600" b="1" dirty="0">
                <a:latin typeface="メイリオ" panose="020B0604030504040204" pitchFamily="50" charset="-128"/>
                <a:ea typeface="メイリオ" panose="020B0604030504040204" pitchFamily="50" charset="-128"/>
              </a:rPr>
              <a:t>② </a:t>
            </a:r>
            <a:r>
              <a:rPr lang="ja-JP" altLang="ja-JP" sz="2600" b="1" dirty="0">
                <a:solidFill>
                  <a:srgbClr val="FFFF00"/>
                </a:solidFill>
                <a:latin typeface="メイリオ" panose="020B0604030504040204" pitchFamily="50" charset="-128"/>
                <a:ea typeface="メイリオ" panose="020B0604030504040204" pitchFamily="50" charset="-128"/>
              </a:rPr>
              <a:t>上昇気流と熱の影響</a:t>
            </a:r>
            <a:endParaRPr lang="ja-JP" altLang="ja-JP" sz="2600" dirty="0">
              <a:solidFill>
                <a:srgbClr val="FFFF00"/>
              </a:solidFill>
              <a:latin typeface="メイリオ" panose="020B0604030504040204" pitchFamily="50" charset="-128"/>
              <a:ea typeface="メイリオ" panose="020B0604030504040204" pitchFamily="50" charset="-128"/>
            </a:endParaRPr>
          </a:p>
          <a:p>
            <a:r>
              <a:rPr lang="ja-JP" altLang="ja-JP" sz="2600" dirty="0">
                <a:latin typeface="メイリオ" panose="020B0604030504040204" pitchFamily="50" charset="-128"/>
                <a:ea typeface="メイリオ" panose="020B0604030504040204" pitchFamily="50" charset="-128"/>
              </a:rPr>
              <a:t>激しい</a:t>
            </a:r>
            <a:r>
              <a:rPr lang="ja-JP" altLang="en-US" sz="2600" dirty="0">
                <a:latin typeface="メイリオ" panose="020B0604030504040204" pitchFamily="50" charset="-128"/>
                <a:ea typeface="メイリオ" panose="020B0604030504040204" pitchFamily="50" charset="-128"/>
              </a:rPr>
              <a:t>林野火災</a:t>
            </a:r>
            <a:r>
              <a:rPr lang="ja-JP" altLang="ja-JP" sz="2600" dirty="0">
                <a:latin typeface="メイリオ" panose="020B0604030504040204" pitchFamily="50" charset="-128"/>
                <a:ea typeface="メイリオ" panose="020B0604030504040204" pitchFamily="50" charset="-128"/>
              </a:rPr>
              <a:t>の現場では</a:t>
            </a:r>
            <a:r>
              <a:rPr lang="ja-JP" altLang="ja-JP" sz="2600" b="1" dirty="0">
                <a:latin typeface="メイリオ" panose="020B0604030504040204" pitchFamily="50" charset="-128"/>
                <a:ea typeface="メイリオ" panose="020B0604030504040204" pitchFamily="50" charset="-128"/>
              </a:rPr>
              <a:t>猛烈な熱と強力な上昇気流</a:t>
            </a:r>
            <a:r>
              <a:rPr lang="ja-JP" altLang="ja-JP" sz="2600" dirty="0">
                <a:latin typeface="メイリオ" panose="020B0604030504040204" pitchFamily="50" charset="-128"/>
                <a:ea typeface="メイリオ" panose="020B0604030504040204" pitchFamily="50" charset="-128"/>
              </a:rPr>
              <a:t>が発生</a:t>
            </a:r>
            <a:r>
              <a:rPr lang="ja-JP" altLang="en-US" sz="2600" dirty="0">
                <a:latin typeface="メイリオ" panose="020B0604030504040204" pitchFamily="50" charset="-128"/>
                <a:ea typeface="メイリオ" panose="020B0604030504040204" pitchFamily="50" charset="-128"/>
              </a:rPr>
              <a:t>する</a:t>
            </a:r>
            <a:endParaRPr lang="en-US" altLang="ja-JP" sz="2600" dirty="0">
              <a:latin typeface="メイリオ" panose="020B0604030504040204" pitchFamily="50" charset="-128"/>
              <a:ea typeface="メイリオ" panose="020B0604030504040204" pitchFamily="50" charset="-128"/>
            </a:endParaRPr>
          </a:p>
          <a:p>
            <a:pPr marL="0" indent="0">
              <a:buNone/>
            </a:pPr>
            <a:r>
              <a:rPr lang="ja-JP" altLang="en-US" sz="2600" dirty="0">
                <a:latin typeface="メイリオ" panose="020B0604030504040204" pitchFamily="50" charset="-128"/>
                <a:ea typeface="メイリオ" panose="020B0604030504040204" pitchFamily="50" charset="-128"/>
              </a:rPr>
              <a:t>　</a:t>
            </a:r>
            <a:r>
              <a:rPr lang="ja-JP" altLang="ja-JP" sz="2600" dirty="0">
                <a:latin typeface="メイリオ" panose="020B0604030504040204" pitchFamily="50" charset="-128"/>
                <a:ea typeface="メイリオ" panose="020B0604030504040204" pitchFamily="50" charset="-128"/>
              </a:rPr>
              <a:t>これにより、せっかく散布した試薬が吹き飛ばされたり、降ってきた雨粒が地上に達する前に蒸発してしまうことがあ</a:t>
            </a:r>
            <a:r>
              <a:rPr lang="ja-JP" altLang="en-US" sz="2600" dirty="0">
                <a:latin typeface="メイリオ" panose="020B0604030504040204" pitchFamily="50" charset="-128"/>
                <a:ea typeface="メイリオ" panose="020B0604030504040204" pitchFamily="50" charset="-128"/>
              </a:rPr>
              <a:t>る</a:t>
            </a:r>
            <a:endParaRPr lang="en-US" altLang="ja-JP" sz="2600" dirty="0">
              <a:latin typeface="メイリオ" panose="020B0604030504040204" pitchFamily="50" charset="-128"/>
              <a:ea typeface="メイリオ" panose="020B0604030504040204" pitchFamily="50" charset="-128"/>
            </a:endParaRPr>
          </a:p>
          <a:p>
            <a:pPr marL="0" indent="0">
              <a:buNone/>
            </a:pPr>
            <a:endParaRPr lang="ja-JP" altLang="ja-JP" sz="2600" dirty="0">
              <a:latin typeface="メイリオ" panose="020B0604030504040204" pitchFamily="50" charset="-128"/>
              <a:ea typeface="メイリオ" panose="020B0604030504040204" pitchFamily="50" charset="-128"/>
            </a:endParaRPr>
          </a:p>
          <a:p>
            <a:pPr marL="0" indent="0">
              <a:buNone/>
            </a:pPr>
            <a:r>
              <a:rPr lang="en-US" altLang="ja-JP" sz="2600" b="1" dirty="0">
                <a:latin typeface="メイリオ" panose="020B0604030504040204" pitchFamily="50" charset="-128"/>
                <a:ea typeface="メイリオ" panose="020B0604030504040204" pitchFamily="50" charset="-128"/>
              </a:rPr>
              <a:t>③ </a:t>
            </a:r>
            <a:r>
              <a:rPr lang="ja-JP" altLang="ja-JP" sz="2600" b="1" dirty="0">
                <a:solidFill>
                  <a:srgbClr val="FFFF00"/>
                </a:solidFill>
                <a:latin typeface="メイリオ" panose="020B0604030504040204" pitchFamily="50" charset="-128"/>
                <a:ea typeface="メイリオ" panose="020B0604030504040204" pitchFamily="50" charset="-128"/>
              </a:rPr>
              <a:t>環境への配慮と制御の難しさ</a:t>
            </a:r>
            <a:endParaRPr lang="ja-JP" altLang="ja-JP" sz="2600" dirty="0">
              <a:solidFill>
                <a:srgbClr val="FFFF00"/>
              </a:solidFill>
              <a:latin typeface="メイリオ" panose="020B0604030504040204" pitchFamily="50" charset="-128"/>
              <a:ea typeface="メイリオ" panose="020B0604030504040204" pitchFamily="50" charset="-128"/>
            </a:endParaRPr>
          </a:p>
          <a:p>
            <a:r>
              <a:rPr lang="ja-JP" altLang="ja-JP" sz="2600" dirty="0">
                <a:latin typeface="メイリオ" panose="020B0604030504040204" pitchFamily="50" charset="-128"/>
                <a:ea typeface="メイリオ" panose="020B0604030504040204" pitchFamily="50" charset="-128"/>
              </a:rPr>
              <a:t>散布するヨウ化銀などの</a:t>
            </a:r>
            <a:r>
              <a:rPr lang="ja-JP" altLang="ja-JP" sz="2600" b="1" dirty="0">
                <a:solidFill>
                  <a:srgbClr val="FFFF00"/>
                </a:solidFill>
                <a:latin typeface="メイリオ" panose="020B0604030504040204" pitchFamily="50" charset="-128"/>
                <a:ea typeface="メイリオ" panose="020B0604030504040204" pitchFamily="50" charset="-128"/>
              </a:rPr>
              <a:t>化学物質が生態系に与える長期的な影響</a:t>
            </a:r>
            <a:r>
              <a:rPr lang="ja-JP" altLang="ja-JP" sz="2600" dirty="0">
                <a:latin typeface="メイリオ" panose="020B0604030504040204" pitchFamily="50" charset="-128"/>
                <a:ea typeface="メイリオ" panose="020B0604030504040204" pitchFamily="50" charset="-128"/>
              </a:rPr>
              <a:t>や、降雨の場所・量をピンポイントでコントロールしづらい点も課題として挙げられ</a:t>
            </a:r>
            <a:r>
              <a:rPr lang="ja-JP" altLang="en-US" sz="2600" dirty="0">
                <a:latin typeface="メイリオ" panose="020B0604030504040204" pitchFamily="50" charset="-128"/>
                <a:ea typeface="メイリオ" panose="020B0604030504040204" pitchFamily="50" charset="-128"/>
              </a:rPr>
              <a:t>る</a:t>
            </a:r>
            <a:endParaRPr lang="ja-JP" altLang="ja-JP" sz="2600" dirty="0">
              <a:latin typeface="メイリオ" panose="020B0604030504040204" pitchFamily="50" charset="-128"/>
              <a:ea typeface="メイリオ" panose="020B0604030504040204" pitchFamily="50" charset="-128"/>
            </a:endParaRPr>
          </a:p>
          <a:p>
            <a:endParaRPr kumimoji="1" lang="ja-JP" altLang="en-US" dirty="0"/>
          </a:p>
        </p:txBody>
      </p:sp>
      <p:sp>
        <p:nvSpPr>
          <p:cNvPr id="2" name="スライド番号プレースホルダー 1">
            <a:extLst>
              <a:ext uri="{FF2B5EF4-FFF2-40B4-BE49-F238E27FC236}">
                <a16:creationId xmlns:a16="http://schemas.microsoft.com/office/drawing/2014/main" id="{BA54329B-6BD8-9AA3-3137-8DB9A9A2407D}"/>
              </a:ext>
            </a:extLst>
          </p:cNvPr>
          <p:cNvSpPr>
            <a:spLocks noGrp="1"/>
          </p:cNvSpPr>
          <p:nvPr>
            <p:ph type="sldNum" sz="quarter" idx="12"/>
          </p:nvPr>
        </p:nvSpPr>
        <p:spPr/>
        <p:txBody>
          <a:bodyPr/>
          <a:lstStyle/>
          <a:p>
            <a:fld id="{A845B7A2-84B7-4CBB-9D70-4BB161097611}" type="slidenum">
              <a:rPr kumimoji="1" lang="ja-JP" altLang="en-US" sz="1800" b="1" smtClean="0"/>
              <a:t>26</a:t>
            </a:fld>
            <a:endParaRPr kumimoji="1" lang="ja-JP" altLang="en-US" sz="1800" b="1" dirty="0"/>
          </a:p>
        </p:txBody>
      </p:sp>
    </p:spTree>
    <p:extLst>
      <p:ext uri="{BB962C8B-B14F-4D97-AF65-F5344CB8AC3E}">
        <p14:creationId xmlns:p14="http://schemas.microsoft.com/office/powerpoint/2010/main" val="32579850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469DCCDF-76DE-E8B3-DF19-092DB91E351C}"/>
              </a:ext>
            </a:extLst>
          </p:cNvPr>
          <p:cNvSpPr>
            <a:spLocks noGrp="1"/>
          </p:cNvSpPr>
          <p:nvPr>
            <p:ph idx="1"/>
          </p:nvPr>
        </p:nvSpPr>
        <p:spPr>
          <a:xfrm>
            <a:off x="659568" y="809469"/>
            <a:ext cx="10400494" cy="4795200"/>
          </a:xfrm>
        </p:spPr>
        <p:txBody>
          <a:bodyPr>
            <a:normAutofit/>
          </a:bodyPr>
          <a:lstStyle/>
          <a:p>
            <a:r>
              <a:rPr lang="ja-JP" altLang="ja-JP" sz="2600" dirty="0">
                <a:latin typeface="メイリオ" panose="020B0604030504040204" pitchFamily="50" charset="-128"/>
                <a:ea typeface="メイリオ" panose="020B0604030504040204" pitchFamily="50" charset="-128"/>
              </a:rPr>
              <a:t>現在の技術レベルとしては「条件（適切な雲があること）さえ揃えば、雨量を増やす・降雨を早めることは十分に可能」という段階にあ</a:t>
            </a:r>
            <a:r>
              <a:rPr lang="ja-JP" altLang="en-US" sz="2600" dirty="0">
                <a:latin typeface="メイリオ" panose="020B0604030504040204" pitchFamily="50" charset="-128"/>
                <a:ea typeface="メイリオ" panose="020B0604030504040204" pitchFamily="50" charset="-128"/>
              </a:rPr>
              <a:t>る</a:t>
            </a:r>
            <a:br>
              <a:rPr lang="en-US" altLang="ja-JP" sz="2600" dirty="0">
                <a:latin typeface="メイリオ" panose="020B0604030504040204" pitchFamily="50" charset="-128"/>
                <a:ea typeface="メイリオ" panose="020B0604030504040204" pitchFamily="50" charset="-128"/>
              </a:rPr>
            </a:br>
            <a:endParaRPr lang="ja-JP" altLang="ja-JP" sz="2600" dirty="0">
              <a:latin typeface="メイリオ" panose="020B0604030504040204" pitchFamily="50" charset="-128"/>
              <a:ea typeface="メイリオ" panose="020B0604030504040204" pitchFamily="50" charset="-128"/>
            </a:endParaRPr>
          </a:p>
          <a:p>
            <a:r>
              <a:rPr lang="ja-JP" altLang="ja-JP" sz="2600" dirty="0">
                <a:latin typeface="メイリオ" panose="020B0604030504040204" pitchFamily="50" charset="-128"/>
                <a:ea typeface="メイリオ" panose="020B0604030504040204" pitchFamily="50" charset="-128"/>
              </a:rPr>
              <a:t>しかし、</a:t>
            </a:r>
            <a:r>
              <a:rPr lang="ja-JP" altLang="en-US" sz="2600" dirty="0">
                <a:latin typeface="メイリオ" panose="020B0604030504040204" pitchFamily="50" charset="-128"/>
                <a:ea typeface="メイリオ" panose="020B0604030504040204" pitchFamily="50" charset="-128"/>
              </a:rPr>
              <a:t>林野火災</a:t>
            </a:r>
            <a:r>
              <a:rPr lang="ja-JP" altLang="ja-JP" sz="2600" dirty="0">
                <a:latin typeface="メイリオ" panose="020B0604030504040204" pitchFamily="50" charset="-128"/>
                <a:ea typeface="メイリオ" panose="020B0604030504040204" pitchFamily="50" charset="-128"/>
              </a:rPr>
              <a:t>特有の「乾燥した気候」や「激しい熱」という環境下では、いつでも狙い通りに雨を降らせられるわけではないのが実情</a:t>
            </a:r>
            <a:br>
              <a:rPr lang="en-US" altLang="ja-JP" sz="2600" dirty="0">
                <a:latin typeface="メイリオ" panose="020B0604030504040204" pitchFamily="50" charset="-128"/>
                <a:ea typeface="メイリオ" panose="020B0604030504040204" pitchFamily="50" charset="-128"/>
              </a:rPr>
            </a:br>
            <a:endParaRPr lang="ja-JP" altLang="ja-JP" sz="2600" dirty="0">
              <a:latin typeface="メイリオ" panose="020B0604030504040204" pitchFamily="50" charset="-128"/>
              <a:ea typeface="メイリオ" panose="020B0604030504040204" pitchFamily="50" charset="-128"/>
            </a:endParaRPr>
          </a:p>
          <a:p>
            <a:r>
              <a:rPr lang="ja-JP" altLang="ja-JP" sz="2600" dirty="0">
                <a:latin typeface="メイリオ" panose="020B0604030504040204" pitchFamily="50" charset="-128"/>
                <a:ea typeface="メイリオ" panose="020B0604030504040204" pitchFamily="50" charset="-128"/>
              </a:rPr>
              <a:t>そのため現在は、</a:t>
            </a:r>
            <a:r>
              <a:rPr lang="ja-JP" altLang="ja-JP" sz="2600" b="1" dirty="0">
                <a:solidFill>
                  <a:srgbClr val="FFFF00"/>
                </a:solidFill>
                <a:latin typeface="メイリオ" panose="020B0604030504040204" pitchFamily="50" charset="-128"/>
                <a:ea typeface="メイリオ" panose="020B0604030504040204" pitchFamily="50" charset="-128"/>
              </a:rPr>
              <a:t>気象予測</a:t>
            </a:r>
            <a:r>
              <a:rPr lang="en-US" altLang="ja-JP" sz="2600" b="1" dirty="0">
                <a:solidFill>
                  <a:srgbClr val="FFFF00"/>
                </a:solidFill>
                <a:latin typeface="メイリオ" panose="020B0604030504040204" pitchFamily="50" charset="-128"/>
                <a:ea typeface="メイリオ" panose="020B0604030504040204" pitchFamily="50" charset="-128"/>
              </a:rPr>
              <a:t>AI</a:t>
            </a:r>
            <a:r>
              <a:rPr lang="ja-JP" altLang="ja-JP" sz="2600" dirty="0">
                <a:latin typeface="メイリオ" panose="020B0604030504040204" pitchFamily="50" charset="-128"/>
                <a:ea typeface="メイリオ" panose="020B0604030504040204" pitchFamily="50" charset="-128"/>
              </a:rPr>
              <a:t>と</a:t>
            </a:r>
            <a:r>
              <a:rPr lang="ja-JP" altLang="ja-JP" sz="2600" b="1" dirty="0">
                <a:solidFill>
                  <a:srgbClr val="FFFF00"/>
                </a:solidFill>
                <a:latin typeface="メイリオ" panose="020B0604030504040204" pitchFamily="50" charset="-128"/>
                <a:ea typeface="メイリオ" panose="020B0604030504040204" pitchFamily="50" charset="-128"/>
              </a:rPr>
              <a:t>ドローン</a:t>
            </a:r>
            <a:r>
              <a:rPr lang="ja-JP" altLang="ja-JP" sz="2600" dirty="0">
                <a:latin typeface="メイリオ" panose="020B0604030504040204" pitchFamily="50" charset="-128"/>
                <a:ea typeface="メイリオ" panose="020B0604030504040204" pitchFamily="50" charset="-128"/>
              </a:rPr>
              <a:t>を組み合わせて「</a:t>
            </a:r>
            <a:r>
              <a:rPr lang="ja-JP" altLang="ja-JP" sz="2600" b="1" dirty="0">
                <a:solidFill>
                  <a:srgbClr val="FFFF00"/>
                </a:solidFill>
                <a:latin typeface="メイリオ" panose="020B0604030504040204" pitchFamily="50" charset="-128"/>
                <a:ea typeface="メイリオ" panose="020B0604030504040204" pitchFamily="50" charset="-128"/>
              </a:rPr>
              <a:t>雨を降らせやすい雲をいち早く特定</a:t>
            </a:r>
            <a:r>
              <a:rPr lang="ja-JP" altLang="ja-JP" sz="2600" dirty="0">
                <a:latin typeface="メイリオ" panose="020B0604030504040204" pitchFamily="50" charset="-128"/>
                <a:ea typeface="メイリオ" panose="020B0604030504040204" pitchFamily="50" charset="-128"/>
              </a:rPr>
              <a:t>してアプローチする技術」などの研究が精力的に進められてい</a:t>
            </a:r>
            <a:r>
              <a:rPr lang="ja-JP" altLang="en-US" sz="2600" dirty="0">
                <a:latin typeface="メイリオ" panose="020B0604030504040204" pitchFamily="50" charset="-128"/>
                <a:ea typeface="メイリオ" panose="020B0604030504040204" pitchFamily="50" charset="-128"/>
              </a:rPr>
              <a:t>る</a:t>
            </a:r>
            <a:endParaRPr lang="ja-JP" altLang="ja-JP" sz="2600" dirty="0">
              <a:latin typeface="メイリオ" panose="020B0604030504040204" pitchFamily="50" charset="-128"/>
              <a:ea typeface="メイリオ" panose="020B0604030504040204" pitchFamily="50" charset="-128"/>
            </a:endParaRPr>
          </a:p>
          <a:p>
            <a:endParaRPr kumimoji="1" lang="ja-JP" altLang="en-US" dirty="0"/>
          </a:p>
        </p:txBody>
      </p:sp>
      <p:sp>
        <p:nvSpPr>
          <p:cNvPr id="2" name="スライド番号プレースホルダー 1">
            <a:extLst>
              <a:ext uri="{FF2B5EF4-FFF2-40B4-BE49-F238E27FC236}">
                <a16:creationId xmlns:a16="http://schemas.microsoft.com/office/drawing/2014/main" id="{33D7CD9D-B500-6320-70CC-7301106CF924}"/>
              </a:ext>
            </a:extLst>
          </p:cNvPr>
          <p:cNvSpPr>
            <a:spLocks noGrp="1"/>
          </p:cNvSpPr>
          <p:nvPr>
            <p:ph type="sldNum" sz="quarter" idx="12"/>
          </p:nvPr>
        </p:nvSpPr>
        <p:spPr/>
        <p:txBody>
          <a:bodyPr/>
          <a:lstStyle/>
          <a:p>
            <a:fld id="{A845B7A2-84B7-4CBB-9D70-4BB161097611}" type="slidenum">
              <a:rPr kumimoji="1" lang="ja-JP" altLang="en-US" sz="1800" b="1" smtClean="0"/>
              <a:t>27</a:t>
            </a:fld>
            <a:endParaRPr kumimoji="1" lang="ja-JP" altLang="en-US" sz="1800" b="1" dirty="0"/>
          </a:p>
        </p:txBody>
      </p:sp>
    </p:spTree>
    <p:extLst>
      <p:ext uri="{BB962C8B-B14F-4D97-AF65-F5344CB8AC3E}">
        <p14:creationId xmlns:p14="http://schemas.microsoft.com/office/powerpoint/2010/main" val="21041984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C71B16F-E1B5-AEFE-383F-D89199A779C1}"/>
              </a:ext>
            </a:extLst>
          </p:cNvPr>
          <p:cNvSpPr>
            <a:spLocks noGrp="1"/>
          </p:cNvSpPr>
          <p:nvPr>
            <p:ph type="title"/>
          </p:nvPr>
        </p:nvSpPr>
        <p:spPr>
          <a:xfrm>
            <a:off x="916858" y="591267"/>
            <a:ext cx="5739581" cy="871782"/>
          </a:xfrm>
        </p:spPr>
        <p:txBody>
          <a:bodyPr>
            <a:normAutofit/>
          </a:bodyPr>
          <a:lstStyle/>
          <a:p>
            <a:r>
              <a:rPr kumimoji="1" lang="ja-JP" altLang="en-US" sz="3000" b="1" dirty="0">
                <a:latin typeface="メイリオ" panose="020B0604030504040204" pitchFamily="50" charset="-128"/>
                <a:ea typeface="メイリオ" panose="020B0604030504040204" pitchFamily="50" charset="-128"/>
              </a:rPr>
              <a:t>⑶　その他の方策</a:t>
            </a:r>
            <a:endParaRPr kumimoji="1" lang="ja-JP" altLang="en-US" sz="2800" b="1" dirty="0">
              <a:latin typeface="メイリオ" panose="020B0604030504040204" pitchFamily="50" charset="-128"/>
              <a:ea typeface="メイリオ" panose="020B0604030504040204" pitchFamily="50" charset="-128"/>
            </a:endParaRPr>
          </a:p>
        </p:txBody>
      </p:sp>
      <p:sp>
        <p:nvSpPr>
          <p:cNvPr id="3" name="コンテンツ プレースホルダー 2">
            <a:extLst>
              <a:ext uri="{FF2B5EF4-FFF2-40B4-BE49-F238E27FC236}">
                <a16:creationId xmlns:a16="http://schemas.microsoft.com/office/drawing/2014/main" id="{28FB725B-EC5E-01A4-F267-EF3E205D795E}"/>
              </a:ext>
            </a:extLst>
          </p:cNvPr>
          <p:cNvSpPr>
            <a:spLocks noGrp="1"/>
          </p:cNvSpPr>
          <p:nvPr>
            <p:ph idx="1"/>
          </p:nvPr>
        </p:nvSpPr>
        <p:spPr>
          <a:xfrm>
            <a:off x="927367" y="2048700"/>
            <a:ext cx="10840627" cy="4558144"/>
          </a:xfrm>
        </p:spPr>
        <p:txBody>
          <a:bodyPr>
            <a:normAutofit lnSpcReduction="10000"/>
          </a:bodyPr>
          <a:lstStyle/>
          <a:p>
            <a:pPr marL="0" indent="0">
              <a:buNone/>
            </a:pPr>
            <a:r>
              <a:rPr kumimoji="1" lang="ja-JP" altLang="en-US" sz="2600" b="1" dirty="0">
                <a:latin typeface="メイリオ" panose="020B0604030504040204" pitchFamily="50" charset="-128"/>
                <a:ea typeface="メイリオ" panose="020B0604030504040204" pitchFamily="50" charset="-128"/>
              </a:rPr>
              <a:t>・上空からの情報収集・提供</a:t>
            </a:r>
            <a:endParaRPr kumimoji="1" lang="en-US" altLang="ja-JP" sz="2600" b="1" dirty="0">
              <a:latin typeface="メイリオ" panose="020B0604030504040204" pitchFamily="50" charset="-128"/>
              <a:ea typeface="メイリオ" panose="020B0604030504040204" pitchFamily="50" charset="-128"/>
            </a:endParaRPr>
          </a:p>
          <a:p>
            <a:pPr marL="0" indent="0">
              <a:buNone/>
            </a:pPr>
            <a:r>
              <a:rPr lang="ja-JP" altLang="en-US" sz="2600" dirty="0">
                <a:latin typeface="メイリオ" panose="020B0604030504040204" pitchFamily="50" charset="-128"/>
                <a:ea typeface="メイリオ" panose="020B0604030504040204" pitchFamily="50" charset="-128"/>
              </a:rPr>
              <a:t>　山林で火災が起きた場合、遠方から</a:t>
            </a:r>
            <a:r>
              <a:rPr lang="ja-JP" altLang="en-US" sz="2600" b="1" dirty="0">
                <a:solidFill>
                  <a:srgbClr val="FFFF00"/>
                </a:solidFill>
                <a:latin typeface="メイリオ" panose="020B0604030504040204" pitchFamily="50" charset="-128"/>
                <a:ea typeface="メイリオ" panose="020B0604030504040204" pitchFamily="50" charset="-128"/>
              </a:rPr>
              <a:t>情報（何が燃え、どの程度燃えているか等）を収集する手段</a:t>
            </a:r>
            <a:r>
              <a:rPr lang="ja-JP" altLang="en-US" sz="2600" dirty="0">
                <a:latin typeface="メイリオ" panose="020B0604030504040204" pitchFamily="50" charset="-128"/>
                <a:ea typeface="メイリオ" panose="020B0604030504040204" pitchFamily="50" charset="-128"/>
              </a:rPr>
              <a:t>として、上空からドローンの撮影映像を確認することが考えられる</a:t>
            </a:r>
            <a:endParaRPr lang="en-US" altLang="ja-JP" sz="2600" dirty="0">
              <a:latin typeface="メイリオ" panose="020B0604030504040204" pitchFamily="50" charset="-128"/>
              <a:ea typeface="メイリオ" panose="020B0604030504040204" pitchFamily="50" charset="-128"/>
            </a:endParaRPr>
          </a:p>
          <a:p>
            <a:pPr marL="0" indent="0">
              <a:buNone/>
            </a:pPr>
            <a:r>
              <a:rPr lang="ja-JP" altLang="en-US" sz="2600" dirty="0">
                <a:latin typeface="メイリオ" panose="020B0604030504040204" pitchFamily="50" charset="-128"/>
                <a:ea typeface="メイリオ" panose="020B0604030504040204" pitchFamily="50" charset="-128"/>
              </a:rPr>
              <a:t>　また、安全管理や情報提供などに、</a:t>
            </a:r>
            <a:r>
              <a:rPr lang="ja-JP" altLang="en-US" sz="2600" b="1" dirty="0">
                <a:solidFill>
                  <a:srgbClr val="FFFF00"/>
                </a:solidFill>
                <a:latin typeface="メイリオ" panose="020B0604030504040204" pitchFamily="50" charset="-128"/>
                <a:ea typeface="メイリオ" panose="020B0604030504040204" pitchFamily="50" charset="-128"/>
              </a:rPr>
              <a:t>スピーカーやマイクを装着したドローン</a:t>
            </a:r>
            <a:r>
              <a:rPr lang="ja-JP" altLang="en-US" sz="2600" dirty="0">
                <a:latin typeface="メイリオ" panose="020B0604030504040204" pitchFamily="50" charset="-128"/>
                <a:ea typeface="メイリオ" panose="020B0604030504040204" pitchFamily="50" charset="-128"/>
              </a:rPr>
              <a:t>を有効に活用</a:t>
            </a:r>
            <a:endParaRPr lang="en-US" altLang="ja-JP" sz="2600" dirty="0">
              <a:latin typeface="メイリオ" panose="020B0604030504040204" pitchFamily="50" charset="-128"/>
              <a:ea typeface="メイリオ" panose="020B0604030504040204" pitchFamily="50" charset="-128"/>
            </a:endParaRPr>
          </a:p>
          <a:p>
            <a:pPr marL="0" indent="0">
              <a:buNone/>
            </a:pPr>
            <a:r>
              <a:rPr lang="ja-JP" altLang="en-US" sz="2600" dirty="0">
                <a:latin typeface="メイリオ" panose="020B0604030504040204" pitchFamily="50" charset="-128"/>
                <a:ea typeface="メイリオ" panose="020B0604030504040204" pitchFamily="50" charset="-128"/>
              </a:rPr>
              <a:t>　</a:t>
            </a:r>
            <a:endParaRPr lang="en-US" altLang="ja-JP" sz="2600" dirty="0">
              <a:latin typeface="メイリオ" panose="020B0604030504040204" pitchFamily="50" charset="-128"/>
              <a:ea typeface="メイリオ" panose="020B0604030504040204" pitchFamily="50" charset="-128"/>
            </a:endParaRPr>
          </a:p>
          <a:p>
            <a:pPr marL="0" indent="0">
              <a:buNone/>
            </a:pPr>
            <a:r>
              <a:rPr kumimoji="1" lang="ja-JP" altLang="en-US" sz="2600" b="1" dirty="0">
                <a:latin typeface="メイリオ" panose="020B0604030504040204" pitchFamily="50" charset="-128"/>
                <a:ea typeface="メイリオ" panose="020B0604030504040204" pitchFamily="50" charset="-128"/>
              </a:rPr>
              <a:t>・消火装置としての活用</a:t>
            </a:r>
            <a:endParaRPr kumimoji="1" lang="en-US" altLang="ja-JP" sz="2600" b="1" dirty="0">
              <a:latin typeface="メイリオ" panose="020B0604030504040204" pitchFamily="50" charset="-128"/>
              <a:ea typeface="メイリオ" panose="020B0604030504040204" pitchFamily="50" charset="-128"/>
            </a:endParaRPr>
          </a:p>
          <a:p>
            <a:pPr marL="0" indent="0">
              <a:buNone/>
            </a:pPr>
            <a:r>
              <a:rPr lang="ja-JP" altLang="en-US" sz="2600" dirty="0">
                <a:latin typeface="メイリオ" panose="020B0604030504040204" pitchFamily="50" charset="-128"/>
                <a:ea typeface="メイリオ" panose="020B0604030504040204" pitchFamily="50" charset="-128"/>
              </a:rPr>
              <a:t>　大量の消火水は運搬できないが、</a:t>
            </a:r>
            <a:r>
              <a:rPr lang="ja-JP" altLang="en-US" sz="2600" b="1" dirty="0">
                <a:solidFill>
                  <a:srgbClr val="FFFF00"/>
                </a:solidFill>
                <a:latin typeface="メイリオ" panose="020B0604030504040204" pitchFamily="50" charset="-128"/>
                <a:ea typeface="メイリオ" panose="020B0604030504040204" pitchFamily="50" charset="-128"/>
              </a:rPr>
              <a:t>消火薬剤</a:t>
            </a:r>
            <a:r>
              <a:rPr lang="ja-JP" altLang="en-US" sz="2600" dirty="0">
                <a:latin typeface="メイリオ" panose="020B0604030504040204" pitchFamily="50" charset="-128"/>
                <a:ea typeface="メイリオ" panose="020B0604030504040204" pitchFamily="50" charset="-128"/>
              </a:rPr>
              <a:t>など、効率的な消火に役立てることが考えられる</a:t>
            </a:r>
            <a:endParaRPr kumimoji="1" lang="ja-JP" altLang="en-US" sz="2600" dirty="0">
              <a:latin typeface="メイリオ" panose="020B0604030504040204" pitchFamily="50" charset="-128"/>
              <a:ea typeface="メイリオ" panose="020B0604030504040204" pitchFamily="50" charset="-128"/>
            </a:endParaRPr>
          </a:p>
        </p:txBody>
      </p:sp>
      <p:sp>
        <p:nvSpPr>
          <p:cNvPr id="4" name="スライド番号プレースホルダー 3">
            <a:extLst>
              <a:ext uri="{FF2B5EF4-FFF2-40B4-BE49-F238E27FC236}">
                <a16:creationId xmlns:a16="http://schemas.microsoft.com/office/drawing/2014/main" id="{A89F6A1E-0B4D-0B59-C2C9-BEABAE01D75E}"/>
              </a:ext>
            </a:extLst>
          </p:cNvPr>
          <p:cNvSpPr>
            <a:spLocks noGrp="1"/>
          </p:cNvSpPr>
          <p:nvPr>
            <p:ph type="sldNum" sz="quarter" idx="12"/>
          </p:nvPr>
        </p:nvSpPr>
        <p:spPr/>
        <p:txBody>
          <a:bodyPr/>
          <a:lstStyle/>
          <a:p>
            <a:fld id="{A845B7A2-84B7-4CBB-9D70-4BB161097611}" type="slidenum">
              <a:rPr kumimoji="1" lang="ja-JP" altLang="en-US" sz="1800" b="1" smtClean="0"/>
              <a:t>28</a:t>
            </a:fld>
            <a:endParaRPr kumimoji="1" lang="ja-JP" altLang="en-US" sz="1800" b="1" dirty="0"/>
          </a:p>
        </p:txBody>
      </p:sp>
      <p:sp>
        <p:nvSpPr>
          <p:cNvPr id="5" name="タイトル 1">
            <a:extLst>
              <a:ext uri="{FF2B5EF4-FFF2-40B4-BE49-F238E27FC236}">
                <a16:creationId xmlns:a16="http://schemas.microsoft.com/office/drawing/2014/main" id="{480886D5-7857-1D8A-D14F-6C4AAEA3C37B}"/>
              </a:ext>
            </a:extLst>
          </p:cNvPr>
          <p:cNvSpPr txBox="1">
            <a:spLocks/>
          </p:cNvSpPr>
          <p:nvPr/>
        </p:nvSpPr>
        <p:spPr>
          <a:xfrm>
            <a:off x="836471" y="1027158"/>
            <a:ext cx="573958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800" b="1" dirty="0">
                <a:latin typeface="メイリオ" panose="020B0604030504040204" pitchFamily="50" charset="-128"/>
                <a:ea typeface="メイリオ" panose="020B0604030504040204" pitchFamily="50" charset="-128"/>
              </a:rPr>
              <a:t>🔳ドローンの活用</a:t>
            </a:r>
          </a:p>
        </p:txBody>
      </p:sp>
    </p:spTree>
    <p:extLst>
      <p:ext uri="{BB962C8B-B14F-4D97-AF65-F5344CB8AC3E}">
        <p14:creationId xmlns:p14="http://schemas.microsoft.com/office/powerpoint/2010/main" val="17941464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2EE127B-CC0C-447D-E47E-414EC3BF8475}"/>
              </a:ext>
            </a:extLst>
          </p:cNvPr>
          <p:cNvSpPr>
            <a:spLocks noGrp="1"/>
          </p:cNvSpPr>
          <p:nvPr>
            <p:ph type="title"/>
          </p:nvPr>
        </p:nvSpPr>
        <p:spPr>
          <a:xfrm>
            <a:off x="926694" y="533046"/>
            <a:ext cx="7155426" cy="1325563"/>
          </a:xfrm>
        </p:spPr>
        <p:txBody>
          <a:bodyPr>
            <a:normAutofit/>
          </a:bodyPr>
          <a:lstStyle/>
          <a:p>
            <a:r>
              <a:rPr lang="ja-JP" altLang="en-US" sz="2800" b="1" dirty="0">
                <a:latin typeface="メイリオ" panose="020B0604030504040204" pitchFamily="50" charset="-128"/>
                <a:ea typeface="メイリオ" panose="020B0604030504040204" pitchFamily="50" charset="-128"/>
              </a:rPr>
              <a:t>🔳防火水槽などの水源の設置</a:t>
            </a:r>
            <a:endParaRPr kumimoji="1" lang="ja-JP" altLang="en-US" sz="2800" dirty="0"/>
          </a:p>
        </p:txBody>
      </p:sp>
      <p:sp>
        <p:nvSpPr>
          <p:cNvPr id="3" name="コンテンツ プレースホルダー 2">
            <a:extLst>
              <a:ext uri="{FF2B5EF4-FFF2-40B4-BE49-F238E27FC236}">
                <a16:creationId xmlns:a16="http://schemas.microsoft.com/office/drawing/2014/main" id="{A825CB26-D5C4-5356-F7DF-37F401DBAA0B}"/>
              </a:ext>
            </a:extLst>
          </p:cNvPr>
          <p:cNvSpPr>
            <a:spLocks noGrp="1"/>
          </p:cNvSpPr>
          <p:nvPr>
            <p:ph idx="1"/>
          </p:nvPr>
        </p:nvSpPr>
        <p:spPr>
          <a:xfrm>
            <a:off x="997969" y="1063416"/>
            <a:ext cx="10589342" cy="2077782"/>
          </a:xfrm>
        </p:spPr>
        <p:txBody>
          <a:bodyPr>
            <a:normAutofit/>
          </a:bodyPr>
          <a:lstStyle/>
          <a:p>
            <a:pPr marL="0" indent="0">
              <a:buNone/>
            </a:pPr>
            <a:r>
              <a:rPr lang="ja-JP" altLang="en-US" sz="2600" dirty="0">
                <a:latin typeface="メイリオ" panose="020B0604030504040204" pitchFamily="50" charset="-128"/>
                <a:ea typeface="メイリオ" panose="020B0604030504040204" pitchFamily="50" charset="-128"/>
              </a:rPr>
              <a:t>・火災発生の初期段階において、</a:t>
            </a:r>
            <a:r>
              <a:rPr lang="ja-JP" altLang="en-US" sz="2600" b="1" dirty="0">
                <a:solidFill>
                  <a:srgbClr val="FFFF00"/>
                </a:solidFill>
                <a:latin typeface="メイリオ" panose="020B0604030504040204" pitchFamily="50" charset="-128"/>
                <a:ea typeface="メイリオ" panose="020B0604030504040204" pitchFamily="50" charset="-128"/>
              </a:rPr>
              <a:t>初期消火</a:t>
            </a:r>
            <a:r>
              <a:rPr lang="ja-JP" altLang="en-US" sz="2600" dirty="0">
                <a:latin typeface="メイリオ" panose="020B0604030504040204" pitchFamily="50" charset="-128"/>
                <a:ea typeface="メイリオ" panose="020B0604030504040204" pitchFamily="50" charset="-128"/>
              </a:rPr>
              <a:t>を行うことは効果的</a:t>
            </a:r>
            <a:endParaRPr lang="en-US" altLang="ja-JP" sz="2600" dirty="0">
              <a:latin typeface="メイリオ" panose="020B0604030504040204" pitchFamily="50" charset="-128"/>
              <a:ea typeface="メイリオ" panose="020B0604030504040204" pitchFamily="50" charset="-128"/>
            </a:endParaRPr>
          </a:p>
          <a:p>
            <a:pPr marL="0" indent="0">
              <a:buNone/>
            </a:pPr>
            <a:r>
              <a:rPr lang="ja-JP" altLang="en-US" sz="2600" dirty="0">
                <a:latin typeface="メイリオ" panose="020B0604030504040204" pitchFamily="50" charset="-128"/>
                <a:ea typeface="メイリオ" panose="020B0604030504040204" pitchFamily="50" charset="-128"/>
              </a:rPr>
              <a:t>・その際、山道付近などに</a:t>
            </a:r>
            <a:r>
              <a:rPr lang="ja-JP" altLang="en-US" sz="2600" b="1" dirty="0">
                <a:solidFill>
                  <a:srgbClr val="FFFF00"/>
                </a:solidFill>
                <a:latin typeface="メイリオ" panose="020B0604030504040204" pitchFamily="50" charset="-128"/>
                <a:ea typeface="メイリオ" panose="020B0604030504040204" pitchFamily="50" charset="-128"/>
              </a:rPr>
              <a:t>消火用の防火水槽等</a:t>
            </a:r>
            <a:r>
              <a:rPr lang="ja-JP" altLang="en-US" sz="2600" dirty="0">
                <a:latin typeface="メイリオ" panose="020B0604030504040204" pitchFamily="50" charset="-128"/>
                <a:ea typeface="メイリオ" panose="020B0604030504040204" pitchFamily="50" charset="-128"/>
              </a:rPr>
              <a:t>が設置されてい</a:t>
            </a:r>
            <a:endParaRPr lang="en-US" altLang="ja-JP" sz="2600" dirty="0">
              <a:latin typeface="メイリオ" panose="020B0604030504040204" pitchFamily="50" charset="-128"/>
              <a:ea typeface="メイリオ" panose="020B0604030504040204" pitchFamily="50" charset="-128"/>
            </a:endParaRPr>
          </a:p>
          <a:p>
            <a:pPr marL="0" indent="0">
              <a:buNone/>
            </a:pPr>
            <a:r>
              <a:rPr lang="ja-JP" altLang="en-US" sz="2600" dirty="0">
                <a:latin typeface="メイリオ" panose="020B0604030504040204" pitchFamily="50" charset="-128"/>
                <a:ea typeface="メイリオ" panose="020B0604030504040204" pitchFamily="50" charset="-128"/>
              </a:rPr>
              <a:t>　るといざという時に初期消火に使用可能</a:t>
            </a:r>
            <a:endParaRPr lang="en-US" altLang="ja-JP" sz="2600" dirty="0">
              <a:latin typeface="メイリオ" panose="020B0604030504040204" pitchFamily="50" charset="-128"/>
              <a:ea typeface="メイリオ" panose="020B0604030504040204" pitchFamily="50" charset="-128"/>
            </a:endParaRPr>
          </a:p>
          <a:p>
            <a:pPr marL="0" indent="0">
              <a:buNone/>
            </a:pPr>
            <a:r>
              <a:rPr lang="ja-JP" altLang="en-US" sz="2600" dirty="0">
                <a:latin typeface="メイリオ" panose="020B0604030504040204" pitchFamily="50" charset="-128"/>
                <a:ea typeface="メイリオ" panose="020B0604030504040204" pitchFamily="50" charset="-128"/>
              </a:rPr>
              <a:t>・林野庁では、林道の整備に合わせ、防火水槽の設置についても補助</a:t>
            </a:r>
            <a:endParaRPr lang="en-US" altLang="ja-JP" sz="2600" dirty="0">
              <a:latin typeface="メイリオ" panose="020B0604030504040204" pitchFamily="50" charset="-128"/>
              <a:ea typeface="メイリオ" panose="020B0604030504040204" pitchFamily="50" charset="-128"/>
            </a:endParaRPr>
          </a:p>
          <a:p>
            <a:pPr marL="0" indent="0">
              <a:buNone/>
            </a:pPr>
            <a:endParaRPr kumimoji="1" lang="ja-JP" altLang="en-US" dirty="0"/>
          </a:p>
        </p:txBody>
      </p:sp>
      <p:sp>
        <p:nvSpPr>
          <p:cNvPr id="10" name="スライド番号プレースホルダー 9">
            <a:extLst>
              <a:ext uri="{FF2B5EF4-FFF2-40B4-BE49-F238E27FC236}">
                <a16:creationId xmlns:a16="http://schemas.microsoft.com/office/drawing/2014/main" id="{4E8B604A-B522-8961-7353-52E739A6BD7F}"/>
              </a:ext>
            </a:extLst>
          </p:cNvPr>
          <p:cNvSpPr>
            <a:spLocks noGrp="1"/>
          </p:cNvSpPr>
          <p:nvPr>
            <p:ph type="sldNum" sz="quarter" idx="12"/>
          </p:nvPr>
        </p:nvSpPr>
        <p:spPr/>
        <p:txBody>
          <a:bodyPr/>
          <a:lstStyle/>
          <a:p>
            <a:fld id="{A845B7A2-84B7-4CBB-9D70-4BB161097611}" type="slidenum">
              <a:rPr kumimoji="1" lang="ja-JP" altLang="en-US" sz="1800" b="1" smtClean="0"/>
              <a:t>29</a:t>
            </a:fld>
            <a:endParaRPr kumimoji="1" lang="ja-JP" altLang="en-US" sz="1800" b="1" dirty="0"/>
          </a:p>
        </p:txBody>
      </p:sp>
      <p:sp>
        <p:nvSpPr>
          <p:cNvPr id="4" name="タイトル 1">
            <a:extLst>
              <a:ext uri="{FF2B5EF4-FFF2-40B4-BE49-F238E27FC236}">
                <a16:creationId xmlns:a16="http://schemas.microsoft.com/office/drawing/2014/main" id="{A7EDC4B7-C69C-4955-CD9E-AE1E96EE2372}"/>
              </a:ext>
            </a:extLst>
          </p:cNvPr>
          <p:cNvSpPr txBox="1">
            <a:spLocks/>
          </p:cNvSpPr>
          <p:nvPr/>
        </p:nvSpPr>
        <p:spPr>
          <a:xfrm>
            <a:off x="926694" y="2992388"/>
            <a:ext cx="715542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800" b="1" dirty="0">
                <a:latin typeface="メイリオ" panose="020B0604030504040204" pitchFamily="50" charset="-128"/>
                <a:ea typeface="メイリオ" panose="020B0604030504040204" pitchFamily="50" charset="-128"/>
              </a:rPr>
              <a:t>🔳延焼防止帯の設置</a:t>
            </a:r>
            <a:endParaRPr lang="ja-JP" altLang="en-US" sz="2800" dirty="0"/>
          </a:p>
        </p:txBody>
      </p:sp>
      <p:sp>
        <p:nvSpPr>
          <p:cNvPr id="5" name="コンテンツ プレースホルダー 2">
            <a:extLst>
              <a:ext uri="{FF2B5EF4-FFF2-40B4-BE49-F238E27FC236}">
                <a16:creationId xmlns:a16="http://schemas.microsoft.com/office/drawing/2014/main" id="{94DC5589-1D85-2CE3-1675-8085D83EB1C2}"/>
              </a:ext>
            </a:extLst>
          </p:cNvPr>
          <p:cNvSpPr txBox="1">
            <a:spLocks/>
          </p:cNvSpPr>
          <p:nvPr/>
        </p:nvSpPr>
        <p:spPr>
          <a:xfrm>
            <a:off x="997969" y="3895164"/>
            <a:ext cx="10043070" cy="12795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Font typeface="Arial" panose="020B0604020202020204" pitchFamily="34" charset="0"/>
              <a:buNone/>
            </a:pPr>
            <a:r>
              <a:rPr lang="ja-JP" altLang="en-US" sz="2600" dirty="0">
                <a:latin typeface="メイリオ" panose="020B0604030504040204" pitchFamily="50" charset="-128"/>
                <a:ea typeface="メイリオ" panose="020B0604030504040204" pitchFamily="50" charset="-128"/>
              </a:rPr>
              <a:t>・延焼拡大を防止するため、林道を整備したり、</a:t>
            </a:r>
            <a:r>
              <a:rPr lang="ja-JP" altLang="en-US" sz="2600" b="1" dirty="0">
                <a:solidFill>
                  <a:srgbClr val="FFFF00"/>
                </a:solidFill>
                <a:latin typeface="メイリオ" panose="020B0604030504040204" pitchFamily="50" charset="-128"/>
                <a:ea typeface="メイリオ" panose="020B0604030504040204" pitchFamily="50" charset="-128"/>
              </a:rPr>
              <a:t>防火林帯として</a:t>
            </a:r>
            <a:endParaRPr lang="en-US" altLang="ja-JP" sz="2600" b="1" dirty="0">
              <a:solidFill>
                <a:srgbClr val="FFFF00"/>
              </a:solidFill>
              <a:latin typeface="メイリオ" panose="020B0604030504040204" pitchFamily="50" charset="-128"/>
              <a:ea typeface="メイリオ" panose="020B0604030504040204" pitchFamily="50" charset="-128"/>
            </a:endParaRPr>
          </a:p>
          <a:p>
            <a:pPr marL="0" indent="0">
              <a:buFont typeface="Arial" panose="020B0604020202020204" pitchFamily="34" charset="0"/>
              <a:buNone/>
            </a:pPr>
            <a:r>
              <a:rPr lang="ja-JP" altLang="en-US" sz="2600" b="1" dirty="0">
                <a:solidFill>
                  <a:srgbClr val="FFFF00"/>
                </a:solidFill>
                <a:latin typeface="メイリオ" panose="020B0604030504040204" pitchFamily="50" charset="-128"/>
                <a:ea typeface="メイリオ" panose="020B0604030504040204" pitchFamily="50" charset="-128"/>
              </a:rPr>
              <a:t>　針葉樹に代え広葉樹を植樹</a:t>
            </a:r>
            <a:endParaRPr lang="ja-JP" altLang="en-US" b="1" dirty="0">
              <a:solidFill>
                <a:srgbClr val="FFFF00"/>
              </a:solidFill>
            </a:endParaRPr>
          </a:p>
        </p:txBody>
      </p:sp>
      <p:sp>
        <p:nvSpPr>
          <p:cNvPr id="7" name="タイトル 1">
            <a:extLst>
              <a:ext uri="{FF2B5EF4-FFF2-40B4-BE49-F238E27FC236}">
                <a16:creationId xmlns:a16="http://schemas.microsoft.com/office/drawing/2014/main" id="{6E9D4BE6-E545-5DF2-7318-43E6497F36BA}"/>
              </a:ext>
            </a:extLst>
          </p:cNvPr>
          <p:cNvSpPr txBox="1">
            <a:spLocks/>
          </p:cNvSpPr>
          <p:nvPr/>
        </p:nvSpPr>
        <p:spPr>
          <a:xfrm>
            <a:off x="926694" y="4888424"/>
            <a:ext cx="715542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800" b="1" dirty="0">
                <a:latin typeface="メイリオ" panose="020B0604030504040204" pitchFamily="50" charset="-128"/>
                <a:ea typeface="メイリオ" panose="020B0604030504040204" pitchFamily="50" charset="-128"/>
              </a:rPr>
              <a:t>🔳消火薬剤の活用</a:t>
            </a:r>
            <a:endParaRPr lang="ja-JP" altLang="en-US" sz="2800" dirty="0"/>
          </a:p>
        </p:txBody>
      </p:sp>
      <p:sp>
        <p:nvSpPr>
          <p:cNvPr id="9" name="コンテンツ プレースホルダー 2">
            <a:extLst>
              <a:ext uri="{FF2B5EF4-FFF2-40B4-BE49-F238E27FC236}">
                <a16:creationId xmlns:a16="http://schemas.microsoft.com/office/drawing/2014/main" id="{3892A37B-C474-37CC-D70D-202E493ED0A7}"/>
              </a:ext>
            </a:extLst>
          </p:cNvPr>
          <p:cNvSpPr txBox="1">
            <a:spLocks/>
          </p:cNvSpPr>
          <p:nvPr/>
        </p:nvSpPr>
        <p:spPr>
          <a:xfrm>
            <a:off x="997969" y="5813181"/>
            <a:ext cx="10589342" cy="65901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Font typeface="Arial" panose="020B0604020202020204" pitchFamily="34" charset="0"/>
              <a:buNone/>
            </a:pPr>
            <a:r>
              <a:rPr lang="ja-JP" altLang="en-US" sz="2600" dirty="0">
                <a:latin typeface="メイリオ" panose="020B0604030504040204" pitchFamily="50" charset="-128"/>
                <a:ea typeface="メイリオ" panose="020B0604030504040204" pitchFamily="50" charset="-128"/>
              </a:rPr>
              <a:t>・水に代えて</a:t>
            </a:r>
            <a:r>
              <a:rPr lang="ja-JP" altLang="en-US" sz="2600" b="1" dirty="0">
                <a:solidFill>
                  <a:srgbClr val="FFFF00"/>
                </a:solidFill>
                <a:latin typeface="メイリオ" panose="020B0604030504040204" pitchFamily="50" charset="-128"/>
                <a:ea typeface="メイリオ" panose="020B0604030504040204" pitchFamily="50" charset="-128"/>
              </a:rPr>
              <a:t>浸潤しやすい消火薬剤</a:t>
            </a:r>
            <a:r>
              <a:rPr lang="ja-JP" altLang="en-US" sz="2600" dirty="0">
                <a:latin typeface="メイリオ" panose="020B0604030504040204" pitchFamily="50" charset="-128"/>
                <a:ea typeface="メイリオ" panose="020B0604030504040204" pitchFamily="50" charset="-128"/>
              </a:rPr>
              <a:t>を活用することについて検証</a:t>
            </a:r>
            <a:endParaRPr lang="ja-JP" altLang="en-US" dirty="0"/>
          </a:p>
        </p:txBody>
      </p:sp>
    </p:spTree>
    <p:extLst>
      <p:ext uri="{BB962C8B-B14F-4D97-AF65-F5344CB8AC3E}">
        <p14:creationId xmlns:p14="http://schemas.microsoft.com/office/powerpoint/2010/main" val="9168483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6267451-7AFA-2F46-6577-3A65537F48E0}"/>
              </a:ext>
            </a:extLst>
          </p:cNvPr>
          <p:cNvSpPr>
            <a:spLocks noGrp="1"/>
          </p:cNvSpPr>
          <p:nvPr>
            <p:ph type="title"/>
          </p:nvPr>
        </p:nvSpPr>
        <p:spPr>
          <a:xfrm>
            <a:off x="5907925" y="2884236"/>
            <a:ext cx="5621594" cy="1325563"/>
          </a:xfrm>
        </p:spPr>
        <p:txBody>
          <a:bodyPr>
            <a:normAutofit/>
          </a:bodyPr>
          <a:lstStyle/>
          <a:p>
            <a:r>
              <a:rPr kumimoji="1" lang="ja-JP" altLang="en-US" sz="2400" dirty="0">
                <a:latin typeface="メイリオ" panose="020B0604030504040204" pitchFamily="50" charset="-128"/>
                <a:ea typeface="メイリオ" panose="020B0604030504040204" pitchFamily="50" charset="-128"/>
              </a:rPr>
              <a:t>静岡県下田市　ペリーロードにて</a:t>
            </a:r>
          </a:p>
        </p:txBody>
      </p:sp>
      <p:sp>
        <p:nvSpPr>
          <p:cNvPr id="3" name="スライド番号プレースホルダー 2">
            <a:extLst>
              <a:ext uri="{FF2B5EF4-FFF2-40B4-BE49-F238E27FC236}">
                <a16:creationId xmlns:a16="http://schemas.microsoft.com/office/drawing/2014/main" id="{5D826ABD-4869-BB83-EB39-4B21B1E89623}"/>
              </a:ext>
            </a:extLst>
          </p:cNvPr>
          <p:cNvSpPr>
            <a:spLocks noGrp="1"/>
          </p:cNvSpPr>
          <p:nvPr>
            <p:ph type="sldNum" sz="quarter" idx="12"/>
          </p:nvPr>
        </p:nvSpPr>
        <p:spPr/>
        <p:txBody>
          <a:bodyPr/>
          <a:lstStyle/>
          <a:p>
            <a:fld id="{A845B7A2-84B7-4CBB-9D70-4BB161097611}" type="slidenum">
              <a:rPr kumimoji="1" lang="ja-JP" altLang="en-US" sz="1800" b="1" smtClean="0"/>
              <a:t>30</a:t>
            </a:fld>
            <a:endParaRPr kumimoji="1" lang="ja-JP" altLang="en-US" sz="1800" b="1" dirty="0"/>
          </a:p>
        </p:txBody>
      </p:sp>
      <p:sp>
        <p:nvSpPr>
          <p:cNvPr id="4" name="タイトル 1">
            <a:extLst>
              <a:ext uri="{FF2B5EF4-FFF2-40B4-BE49-F238E27FC236}">
                <a16:creationId xmlns:a16="http://schemas.microsoft.com/office/drawing/2014/main" id="{4284A445-C099-3018-9EEE-5CAB5ACACAEA}"/>
              </a:ext>
            </a:extLst>
          </p:cNvPr>
          <p:cNvSpPr txBox="1">
            <a:spLocks/>
          </p:cNvSpPr>
          <p:nvPr/>
        </p:nvSpPr>
        <p:spPr>
          <a:xfrm>
            <a:off x="5907925" y="1304264"/>
            <a:ext cx="562159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800" b="1" dirty="0">
                <a:latin typeface="メイリオ" panose="020B0604030504040204" pitchFamily="50" charset="-128"/>
                <a:ea typeface="メイリオ" panose="020B0604030504040204" pitchFamily="50" charset="-128"/>
              </a:rPr>
              <a:t>ご静聴、ありがとうございました</a:t>
            </a:r>
            <a:endParaRPr lang="ja-JP" altLang="en-US" sz="2800" dirty="0"/>
          </a:p>
        </p:txBody>
      </p:sp>
      <p:pic>
        <p:nvPicPr>
          <p:cNvPr id="7" name="図 6">
            <a:extLst>
              <a:ext uri="{FF2B5EF4-FFF2-40B4-BE49-F238E27FC236}">
                <a16:creationId xmlns:a16="http://schemas.microsoft.com/office/drawing/2014/main" id="{AB435536-C7C2-EE4F-4C6A-6A4296EA0A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7712" y="367805"/>
            <a:ext cx="4877801" cy="6036089"/>
          </a:xfrm>
          <a:prstGeom prst="rect">
            <a:avLst/>
          </a:prstGeom>
          <a:ln>
            <a:noFill/>
          </a:ln>
          <a:effectLst>
            <a:softEdge rad="112500"/>
          </a:effectLst>
        </p:spPr>
      </p:pic>
      <p:pic>
        <p:nvPicPr>
          <p:cNvPr id="13" name="図 12">
            <a:extLst>
              <a:ext uri="{FF2B5EF4-FFF2-40B4-BE49-F238E27FC236}">
                <a16:creationId xmlns:a16="http://schemas.microsoft.com/office/drawing/2014/main" id="{0EBB9DA0-7A28-BFD4-DE6D-48CAAE848E49}"/>
              </a:ext>
            </a:extLst>
          </p:cNvPr>
          <p:cNvPicPr>
            <a:picLocks noChangeAspect="1"/>
          </p:cNvPicPr>
          <p:nvPr/>
        </p:nvPicPr>
        <p:blipFill>
          <a:blip r:embed="rId4"/>
          <a:stretch>
            <a:fillRect/>
          </a:stretch>
        </p:blipFill>
        <p:spPr>
          <a:xfrm>
            <a:off x="9417890" y="4615116"/>
            <a:ext cx="1283977" cy="1283977"/>
          </a:xfrm>
          <a:prstGeom prst="rect">
            <a:avLst/>
          </a:prstGeom>
        </p:spPr>
      </p:pic>
      <p:sp>
        <p:nvSpPr>
          <p:cNvPr id="17" name="テキスト ボックス 16">
            <a:extLst>
              <a:ext uri="{FF2B5EF4-FFF2-40B4-BE49-F238E27FC236}">
                <a16:creationId xmlns:a16="http://schemas.microsoft.com/office/drawing/2014/main" id="{0A245027-A545-5414-D8BC-F53CB8C1AC63}"/>
              </a:ext>
            </a:extLst>
          </p:cNvPr>
          <p:cNvSpPr txBox="1"/>
          <p:nvPr/>
        </p:nvSpPr>
        <p:spPr>
          <a:xfrm>
            <a:off x="9260115" y="5898473"/>
            <a:ext cx="1677537" cy="338554"/>
          </a:xfrm>
          <a:prstGeom prst="rect">
            <a:avLst/>
          </a:prstGeom>
          <a:noFill/>
        </p:spPr>
        <p:txBody>
          <a:bodyPr wrap="square" rtlCol="0">
            <a:spAutoFit/>
          </a:bodyPr>
          <a:lstStyle/>
          <a:p>
            <a:r>
              <a:rPr kumimoji="1" lang="en-US" altLang="ja-JP" sz="1600" dirty="0"/>
              <a:t>AI</a:t>
            </a:r>
            <a:r>
              <a:rPr kumimoji="1" lang="ja-JP" altLang="en-US" sz="1600" dirty="0"/>
              <a:t>に尋ねてみた</a:t>
            </a:r>
          </a:p>
        </p:txBody>
      </p:sp>
      <p:sp>
        <p:nvSpPr>
          <p:cNvPr id="21" name="テキスト ボックス 20">
            <a:extLst>
              <a:ext uri="{FF2B5EF4-FFF2-40B4-BE49-F238E27FC236}">
                <a16:creationId xmlns:a16="http://schemas.microsoft.com/office/drawing/2014/main" id="{6F479E6F-0296-C872-DFA5-99A0A0D0F05E}"/>
              </a:ext>
            </a:extLst>
          </p:cNvPr>
          <p:cNvSpPr txBox="1"/>
          <p:nvPr/>
        </p:nvSpPr>
        <p:spPr>
          <a:xfrm>
            <a:off x="7232254" y="5898473"/>
            <a:ext cx="1677537" cy="338554"/>
          </a:xfrm>
          <a:prstGeom prst="rect">
            <a:avLst/>
          </a:prstGeom>
          <a:noFill/>
        </p:spPr>
        <p:txBody>
          <a:bodyPr wrap="square" rtlCol="0">
            <a:spAutoFit/>
          </a:bodyPr>
          <a:lstStyle/>
          <a:p>
            <a:r>
              <a:rPr kumimoji="1" lang="ja-JP" altLang="en-US" sz="1600" dirty="0"/>
              <a:t>ホームページ</a:t>
            </a:r>
          </a:p>
        </p:txBody>
      </p:sp>
      <p:pic>
        <p:nvPicPr>
          <p:cNvPr id="6" name="図 5">
            <a:extLst>
              <a:ext uri="{FF2B5EF4-FFF2-40B4-BE49-F238E27FC236}">
                <a16:creationId xmlns:a16="http://schemas.microsoft.com/office/drawing/2014/main" id="{027C6021-1A12-5DE9-9D1E-EAC1DA52A497}"/>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232254" y="4620608"/>
            <a:ext cx="1283977" cy="1283977"/>
          </a:xfrm>
          <a:prstGeom prst="rect">
            <a:avLst/>
          </a:prstGeom>
          <a:noFill/>
          <a:ln>
            <a:noFill/>
          </a:ln>
        </p:spPr>
      </p:pic>
    </p:spTree>
    <p:extLst>
      <p:ext uri="{BB962C8B-B14F-4D97-AF65-F5344CB8AC3E}">
        <p14:creationId xmlns:p14="http://schemas.microsoft.com/office/powerpoint/2010/main" val="317900630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イオン">
  <a:themeElements>
    <a:clrScheme name="イオン">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イオン">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イオン">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Ion</Template>
  <TotalTime>2386</TotalTime>
  <Words>6407</Words>
  <Application>Microsoft Office PowerPoint</Application>
  <PresentationFormat>ワイド画面</PresentationFormat>
  <Paragraphs>574</Paragraphs>
  <Slides>30</Slides>
  <Notes>30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30</vt:i4>
      </vt:variant>
    </vt:vector>
  </HeadingPairs>
  <TitlesOfParts>
    <vt:vector size="36" baseType="lpstr">
      <vt:lpstr>メイリオ</vt:lpstr>
      <vt:lpstr>游ゴシック</vt:lpstr>
      <vt:lpstr>Arial</vt:lpstr>
      <vt:lpstr>Century Gothic</vt:lpstr>
      <vt:lpstr>Wingdings 3</vt:lpstr>
      <vt:lpstr>イオン</vt:lpstr>
      <vt:lpstr>数字と現場視点で読み解く 林野火災の実状と教訓、そして対策 　 　　　　　　　　　　　　　2026年10月21日（水）</vt:lpstr>
      <vt:lpstr>一般財団法人日本消防設備安全センターについて</vt:lpstr>
      <vt:lpstr>      ー  目 次　ー</vt:lpstr>
      <vt:lpstr>PowerPoint プレゼンテーション</vt:lpstr>
      <vt:lpstr>PowerPoint プレゼンテーション</vt:lpstr>
      <vt:lpstr>⑴　火災の概要</vt:lpstr>
      <vt:lpstr>被害の規模は、どれくらい広かったのか？ 延焼面積「3,370ha」とはどのくらいの広さ？</vt:lpstr>
      <vt:lpstr>⑵　火災を拡大させた3つの要因</vt:lpstr>
      <vt:lpstr>PowerPoint プレゼンテーション</vt:lpstr>
      <vt:lpstr>⑷　ヘリコプターによる消火</vt:lpstr>
      <vt:lpstr>PowerPoint プレゼンテーション</vt:lpstr>
      <vt:lpstr>⑸　「空中消火」vs「恵みの雨」 　決死のヘリ消火 と 大自然の「雨」の圧倒的な差</vt:lpstr>
      <vt:lpstr>PowerPoint プレゼンテーション</vt:lpstr>
      <vt:lpstr>PowerPoint プレゼンテーション</vt:lpstr>
      <vt:lpstr>＜参考＞「地下貯水池」vs「恵みの雨」</vt:lpstr>
      <vt:lpstr>PowerPoint プレゼンテーション</vt:lpstr>
      <vt:lpstr>PowerPoint プレゼンテーション</vt:lpstr>
      <vt:lpstr>⑹　知られざる消防活動の危険性と困難性</vt:lpstr>
      <vt:lpstr>PowerPoint プレゼンテーション</vt:lpstr>
      <vt:lpstr>PowerPoint プレゼンテーション</vt:lpstr>
      <vt:lpstr>PowerPoint プレゼンテーション</vt:lpstr>
      <vt:lpstr>⑵　人工降雨（クラウドシーディング）</vt:lpstr>
      <vt:lpstr>人工降雨（クラウドシーディング）の仕組み</vt:lpstr>
      <vt:lpstr>世界での活用状況と林野火災への適用</vt:lpstr>
      <vt:lpstr>なぜ「林野火災ならどこでもすぐ使える」 　わけではないのか？</vt:lpstr>
      <vt:lpstr>PowerPoint プレゼンテーション</vt:lpstr>
      <vt:lpstr>PowerPoint プレゼンテーション</vt:lpstr>
      <vt:lpstr>⑶　その他の方策</vt:lpstr>
      <vt:lpstr>🔳防火水槽などの水源の設置</vt:lpstr>
      <vt:lpstr>静岡県下田市　ペリーロードにて</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浩 青木</dc:creator>
  <cp:lastModifiedBy>浩 青木</cp:lastModifiedBy>
  <cp:revision>136</cp:revision>
  <cp:lastPrinted>2026-10-22T00:02:25Z</cp:lastPrinted>
  <dcterms:created xsi:type="dcterms:W3CDTF">2026-08-12T23:36:08Z</dcterms:created>
  <dcterms:modified xsi:type="dcterms:W3CDTF">2026-10-22T07:24:02Z</dcterms:modified>
</cp:coreProperties>
</file>